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5"/>
  </p:notesMasterIdLst>
  <p:sldIdLst>
    <p:sldId id="256" r:id="rId2"/>
    <p:sldId id="263" r:id="rId3"/>
    <p:sldId id="257" r:id="rId4"/>
    <p:sldId id="258" r:id="rId5"/>
    <p:sldId id="259" r:id="rId6"/>
    <p:sldId id="260" r:id="rId7"/>
    <p:sldId id="264" r:id="rId8"/>
    <p:sldId id="266" r:id="rId9"/>
    <p:sldId id="269" r:id="rId10"/>
    <p:sldId id="267" r:id="rId11"/>
    <p:sldId id="261" r:id="rId12"/>
    <p:sldId id="270" r:id="rId13"/>
    <p:sldId id="265"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35" autoAdjust="0"/>
    <p:restoredTop sz="94660"/>
  </p:normalViewPr>
  <p:slideViewPr>
    <p:cSldViewPr>
      <p:cViewPr varScale="1">
        <p:scale>
          <a:sx n="73" d="100"/>
          <a:sy n="73" d="100"/>
        </p:scale>
        <p:origin x="-1062"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4C78E2F-6D62-4644-B020-F9BC8468B2DC}" type="datetimeFigureOut">
              <a:rPr lang="en-US" smtClean="0"/>
              <a:pPr/>
              <a:t>1/21/2014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AFFB5D4-6557-47B4-B002-9C2E0159C33B}" type="slidenum">
              <a:rPr lang="en-US" smtClean="0"/>
              <a:pPr/>
              <a:t>‹#›</a:t>
            </a:fld>
            <a:endParaRPr lang="en-US"/>
          </a:p>
        </p:txBody>
      </p:sp>
    </p:spTree>
    <p:extLst>
      <p:ext uri="{BB962C8B-B14F-4D97-AF65-F5344CB8AC3E}">
        <p14:creationId xmlns:p14="http://schemas.microsoft.com/office/powerpoint/2010/main" val="21618158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AFFB5D4-6557-47B4-B002-9C2E0159C33B}" type="slidenum">
              <a:rPr lang="en-US" smtClean="0"/>
              <a:pPr/>
              <a:t>1</a:t>
            </a:fld>
            <a:endParaRPr lang="en-US"/>
          </a:p>
        </p:txBody>
      </p:sp>
    </p:spTree>
    <p:extLst>
      <p:ext uri="{BB962C8B-B14F-4D97-AF65-F5344CB8AC3E}">
        <p14:creationId xmlns:p14="http://schemas.microsoft.com/office/powerpoint/2010/main" val="17163237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95" name="Group 94"/>
          <p:cNvGrpSpPr/>
          <p:nvPr/>
        </p:nvGrpSpPr>
        <p:grpSpPr>
          <a:xfrm>
            <a:off x="0" y="-30477"/>
            <a:ext cx="9067800" cy="6889273"/>
            <a:chOff x="0" y="-30477"/>
            <a:chExt cx="9067800" cy="6889273"/>
          </a:xfrm>
        </p:grpSpPr>
        <p:cxnSp>
          <p:nvCxnSpPr>
            <p:cNvPr id="110" name="Straight Connector 109"/>
            <p:cNvCxnSpPr/>
            <p:nvPr/>
          </p:nvCxnSpPr>
          <p:spPr>
            <a:xfrm rot="16200000" flipH="1">
              <a:off x="-1447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7" name="Straight Connector 176"/>
            <p:cNvCxnSpPr/>
            <p:nvPr/>
          </p:nvCxnSpPr>
          <p:spPr>
            <a:xfrm rot="16200000" flipH="1">
              <a:off x="-1638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8" name="Straight Connector 177"/>
            <p:cNvCxnSpPr/>
            <p:nvPr/>
          </p:nvCxnSpPr>
          <p:spPr>
            <a:xfrm rot="5400000">
              <a:off x="-1485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1" name="Straight Connector 180"/>
            <p:cNvCxnSpPr/>
            <p:nvPr/>
          </p:nvCxnSpPr>
          <p:spPr>
            <a:xfrm rot="5400000">
              <a:off x="-32385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2" name="Straight Connector 181"/>
            <p:cNvCxnSpPr/>
            <p:nvPr/>
          </p:nvCxnSpPr>
          <p:spPr>
            <a:xfrm rot="16200000" flipH="1">
              <a:off x="-33147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3" name="Straight Connector 182"/>
            <p:cNvCxnSpPr/>
            <p:nvPr/>
          </p:nvCxnSpPr>
          <p:spPr>
            <a:xfrm rot="16200000" flipH="1">
              <a:off x="-1371600" y="2971800"/>
              <a:ext cx="6858000"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4" name="Straight Connector 183"/>
            <p:cNvCxnSpPr/>
            <p:nvPr/>
          </p:nvCxnSpPr>
          <p:spPr>
            <a:xfrm rot="16200000" flipH="1">
              <a:off x="-2819400" y="3200400"/>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85" name="Straight Connector 184"/>
            <p:cNvCxnSpPr/>
            <p:nvPr/>
          </p:nvCxnSpPr>
          <p:spPr>
            <a:xfrm rot="5400000">
              <a:off x="-2705099" y="3238500"/>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86" name="Straight Connector 185"/>
            <p:cNvCxnSpPr/>
            <p:nvPr/>
          </p:nvCxnSpPr>
          <p:spPr>
            <a:xfrm rot="16200000" flipH="1">
              <a:off x="-21336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87" name="Straight Connector 186"/>
            <p:cNvCxnSpPr/>
            <p:nvPr/>
          </p:nvCxnSpPr>
          <p:spPr>
            <a:xfrm rot="16200000" flipH="1">
              <a:off x="-31242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8" name="Straight Connector 187"/>
            <p:cNvCxnSpPr/>
            <p:nvPr/>
          </p:nvCxnSpPr>
          <p:spPr>
            <a:xfrm rot="16200000" flipH="1">
              <a:off x="-1828799" y="3352799"/>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189" name="Straight Connector 188"/>
            <p:cNvCxnSpPr/>
            <p:nvPr/>
          </p:nvCxnSpPr>
          <p:spPr>
            <a:xfrm rot="16200000" flipH="1">
              <a:off x="-28194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90" name="Straight Connector 189"/>
            <p:cNvCxnSpPr/>
            <p:nvPr/>
          </p:nvCxnSpPr>
          <p:spPr>
            <a:xfrm rot="16200000" flipH="1">
              <a:off x="-2438400" y="3124200"/>
              <a:ext cx="6858000" cy="609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65" name="Straight Connector 164"/>
            <p:cNvCxnSpPr/>
            <p:nvPr/>
          </p:nvCxnSpPr>
          <p:spPr>
            <a:xfrm rot="5400000">
              <a:off x="-173164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166" name="Straight Connector 165"/>
            <p:cNvCxnSpPr/>
            <p:nvPr/>
          </p:nvCxnSpPr>
          <p:spPr>
            <a:xfrm rot="5400000">
              <a:off x="-1142048"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69" name="Straight Connector 168"/>
            <p:cNvCxnSpPr/>
            <p:nvPr/>
          </p:nvCxnSpPr>
          <p:spPr>
            <a:xfrm rot="5400000">
              <a:off x="-9144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3" name="Straight Connector 172"/>
            <p:cNvCxnSpPr/>
            <p:nvPr/>
          </p:nvCxnSpPr>
          <p:spPr>
            <a:xfrm rot="5400000">
              <a:off x="-185547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21" name="Straight Connector 120"/>
            <p:cNvCxnSpPr/>
            <p:nvPr/>
          </p:nvCxnSpPr>
          <p:spPr>
            <a:xfrm rot="16200000" flipH="1">
              <a:off x="-26431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145" name="Straight Connector 144"/>
            <p:cNvCxnSpPr/>
            <p:nvPr/>
          </p:nvCxnSpPr>
          <p:spPr>
            <a:xfrm rot="16200000" flipH="1">
              <a:off x="-1954530" y="3326130"/>
              <a:ext cx="6858000" cy="20574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08" name="Straight Connector 107"/>
            <p:cNvCxnSpPr/>
            <p:nvPr/>
          </p:nvCxnSpPr>
          <p:spPr>
            <a:xfrm rot="16200000" flipH="1">
              <a:off x="-2362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9" name="Straight Connector 208"/>
            <p:cNvCxnSpPr/>
            <p:nvPr/>
          </p:nvCxnSpPr>
          <p:spPr>
            <a:xfrm rot="16200000" flipH="1">
              <a:off x="-21336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10" name="Straight Connector 209"/>
            <p:cNvCxnSpPr/>
            <p:nvPr/>
          </p:nvCxnSpPr>
          <p:spPr>
            <a:xfrm rot="16200000" flipH="1">
              <a:off x="1066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1" name="Straight Connector 210"/>
            <p:cNvCxnSpPr/>
            <p:nvPr/>
          </p:nvCxnSpPr>
          <p:spPr>
            <a:xfrm rot="16200000" flipH="1">
              <a:off x="876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2" name="Straight Connector 211"/>
            <p:cNvCxnSpPr/>
            <p:nvPr/>
          </p:nvCxnSpPr>
          <p:spPr>
            <a:xfrm rot="5400000">
              <a:off x="1028700" y="3238500"/>
              <a:ext cx="6858000"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3" name="Straight Connector 212"/>
            <p:cNvCxnSpPr/>
            <p:nvPr/>
          </p:nvCxnSpPr>
          <p:spPr>
            <a:xfrm rot="5400000">
              <a:off x="-7239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4" name="Straight Connector 213"/>
            <p:cNvCxnSpPr/>
            <p:nvPr/>
          </p:nvCxnSpPr>
          <p:spPr>
            <a:xfrm rot="16200000" flipH="1">
              <a:off x="-8001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5" name="Straight Connector 214"/>
            <p:cNvCxnSpPr/>
            <p:nvPr/>
          </p:nvCxnSpPr>
          <p:spPr>
            <a:xfrm rot="5400000">
              <a:off x="-152400" y="3429000"/>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6" name="Straight Connector 215"/>
            <p:cNvCxnSpPr/>
            <p:nvPr/>
          </p:nvCxnSpPr>
          <p:spPr>
            <a:xfrm rot="16200000" flipH="1">
              <a:off x="-304800" y="3200400"/>
              <a:ext cx="6858000"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7" name="Straight Connector 216"/>
            <p:cNvCxnSpPr/>
            <p:nvPr/>
          </p:nvCxnSpPr>
          <p:spPr>
            <a:xfrm rot="5400000">
              <a:off x="-190499" y="3238500"/>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18" name="Straight Connector 217"/>
            <p:cNvCxnSpPr/>
            <p:nvPr/>
          </p:nvCxnSpPr>
          <p:spPr>
            <a:xfrm rot="16200000" flipH="1">
              <a:off x="3810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19" name="Straight Connector 218"/>
            <p:cNvCxnSpPr/>
            <p:nvPr/>
          </p:nvCxnSpPr>
          <p:spPr>
            <a:xfrm rot="16200000" flipH="1">
              <a:off x="-6096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0" name="Straight Connector 219"/>
            <p:cNvCxnSpPr/>
            <p:nvPr/>
          </p:nvCxnSpPr>
          <p:spPr>
            <a:xfrm rot="16200000" flipH="1">
              <a:off x="685801" y="3352799"/>
              <a:ext cx="6858000" cy="152401"/>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21" name="Straight Connector 220"/>
            <p:cNvCxnSpPr/>
            <p:nvPr/>
          </p:nvCxnSpPr>
          <p:spPr>
            <a:xfrm rot="16200000" flipH="1">
              <a:off x="-304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2" name="Straight Connector 221"/>
            <p:cNvCxnSpPr/>
            <p:nvPr/>
          </p:nvCxnSpPr>
          <p:spPr>
            <a:xfrm rot="5400000">
              <a:off x="-10287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23" name="Straight Connector 222"/>
            <p:cNvCxnSpPr/>
            <p:nvPr/>
          </p:nvCxnSpPr>
          <p:spPr>
            <a:xfrm rot="5400000">
              <a:off x="78295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4" name="Straight Connector 223"/>
            <p:cNvCxnSpPr/>
            <p:nvPr/>
          </p:nvCxnSpPr>
          <p:spPr>
            <a:xfrm rot="5400000">
              <a:off x="1372552"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5" name="Straight Connector 224"/>
            <p:cNvCxnSpPr/>
            <p:nvPr/>
          </p:nvCxnSpPr>
          <p:spPr>
            <a:xfrm rot="5400000">
              <a:off x="1600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6" name="Straight Connector 225"/>
            <p:cNvCxnSpPr/>
            <p:nvPr/>
          </p:nvCxnSpPr>
          <p:spPr>
            <a:xfrm rot="5400000">
              <a:off x="65913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27" name="Straight Connector 226"/>
            <p:cNvCxnSpPr/>
            <p:nvPr/>
          </p:nvCxnSpPr>
          <p:spPr>
            <a:xfrm rot="16200000" flipH="1">
              <a:off x="-1285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28" name="Straight Connector 227"/>
            <p:cNvCxnSpPr/>
            <p:nvPr/>
          </p:nvCxnSpPr>
          <p:spPr>
            <a:xfrm rot="16200000" flipH="1">
              <a:off x="560070" y="3326130"/>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9" name="Straight Connector 228"/>
            <p:cNvCxnSpPr/>
            <p:nvPr/>
          </p:nvCxnSpPr>
          <p:spPr>
            <a:xfrm rot="16200000" flipH="1">
              <a:off x="1524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0" name="Straight Connector 229"/>
            <p:cNvCxnSpPr/>
            <p:nvPr/>
          </p:nvCxnSpPr>
          <p:spPr>
            <a:xfrm rot="16200000" flipH="1">
              <a:off x="3810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7" name="Straight Connector 236"/>
            <p:cNvCxnSpPr/>
            <p:nvPr/>
          </p:nvCxnSpPr>
          <p:spPr>
            <a:xfrm rot="16200000" flipH="1">
              <a:off x="2743200" y="3352801"/>
              <a:ext cx="6858000" cy="1524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38" name="Straight Connector 237"/>
            <p:cNvCxnSpPr/>
            <p:nvPr/>
          </p:nvCxnSpPr>
          <p:spPr>
            <a:xfrm rot="16200000" flipH="1">
              <a:off x="2095501"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9" name="Straight Connector 238"/>
            <p:cNvCxnSpPr/>
            <p:nvPr/>
          </p:nvCxnSpPr>
          <p:spPr>
            <a:xfrm rot="5400000">
              <a:off x="2705100"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0" name="Straight Connector 239"/>
            <p:cNvCxnSpPr/>
            <p:nvPr/>
          </p:nvCxnSpPr>
          <p:spPr>
            <a:xfrm rot="5400000">
              <a:off x="1828801" y="3276600"/>
              <a:ext cx="6857999"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41" name="Straight Connector 240"/>
            <p:cNvCxnSpPr/>
            <p:nvPr/>
          </p:nvCxnSpPr>
          <p:spPr>
            <a:xfrm rot="16200000" flipH="1">
              <a:off x="1066800" y="3200402"/>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42" name="Straight Connector 241"/>
            <p:cNvCxnSpPr/>
            <p:nvPr/>
          </p:nvCxnSpPr>
          <p:spPr>
            <a:xfrm rot="16200000" flipH="1">
              <a:off x="2362201" y="3352800"/>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43" name="Straight Connector 242"/>
            <p:cNvCxnSpPr/>
            <p:nvPr/>
          </p:nvCxnSpPr>
          <p:spPr>
            <a:xfrm rot="5400000">
              <a:off x="2646045" y="2722246"/>
              <a:ext cx="6858000"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244" name="Straight Connector 243"/>
            <p:cNvCxnSpPr/>
            <p:nvPr/>
          </p:nvCxnSpPr>
          <p:spPr>
            <a:xfrm rot="5400000">
              <a:off x="3048952" y="3277553"/>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45" name="Straight Connector 244"/>
            <p:cNvCxnSpPr/>
            <p:nvPr/>
          </p:nvCxnSpPr>
          <p:spPr>
            <a:xfrm rot="5400000">
              <a:off x="2895600" y="3276601"/>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6" name="Straight Connector 245"/>
            <p:cNvCxnSpPr/>
            <p:nvPr/>
          </p:nvCxnSpPr>
          <p:spPr>
            <a:xfrm rot="5400000">
              <a:off x="2388870" y="3227071"/>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47" name="Straight Connector 246"/>
            <p:cNvCxnSpPr/>
            <p:nvPr/>
          </p:nvCxnSpPr>
          <p:spPr>
            <a:xfrm rot="16200000" flipH="1">
              <a:off x="22364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8" name="Straight Connector 247"/>
            <p:cNvCxnSpPr/>
            <p:nvPr/>
          </p:nvCxnSpPr>
          <p:spPr>
            <a:xfrm rot="16200000" flipH="1">
              <a:off x="17526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9" name="Straight Connector 248"/>
            <p:cNvCxnSpPr/>
            <p:nvPr/>
          </p:nvCxnSpPr>
          <p:spPr>
            <a:xfrm rot="16200000" flipH="1">
              <a:off x="19812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0" name="Straight Connector 249"/>
            <p:cNvCxnSpPr/>
            <p:nvPr/>
          </p:nvCxnSpPr>
          <p:spPr>
            <a:xfrm rot="5400000">
              <a:off x="3467100" y="3314701"/>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1" name="Straight Connector 250"/>
            <p:cNvCxnSpPr/>
            <p:nvPr/>
          </p:nvCxnSpPr>
          <p:spPr>
            <a:xfrm rot="16200000" flipH="1">
              <a:off x="3467099" y="3314701"/>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52" name="Straight Connector 251"/>
            <p:cNvCxnSpPr/>
            <p:nvPr/>
          </p:nvCxnSpPr>
          <p:spPr>
            <a:xfrm rot="5400000">
              <a:off x="4038600" y="3429001"/>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3" name="Straight Connector 252"/>
            <p:cNvCxnSpPr/>
            <p:nvPr/>
          </p:nvCxnSpPr>
          <p:spPr>
            <a:xfrm rot="16200000" flipH="1">
              <a:off x="3886200" y="3200401"/>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254" name="Straight Connector 253"/>
            <p:cNvCxnSpPr/>
            <p:nvPr/>
          </p:nvCxnSpPr>
          <p:spPr>
            <a:xfrm rot="5400000">
              <a:off x="4000501" y="3238501"/>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5" name="Straight Connector 254"/>
            <p:cNvCxnSpPr/>
            <p:nvPr/>
          </p:nvCxnSpPr>
          <p:spPr>
            <a:xfrm rot="16200000" flipH="1">
              <a:off x="4572000" y="3200401"/>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57" name="Straight Connector 256"/>
            <p:cNvCxnSpPr/>
            <p:nvPr/>
          </p:nvCxnSpPr>
          <p:spPr>
            <a:xfrm rot="16200000" flipH="1">
              <a:off x="3733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8" name="Straight Connector 257"/>
            <p:cNvCxnSpPr/>
            <p:nvPr/>
          </p:nvCxnSpPr>
          <p:spPr>
            <a:xfrm rot="5400000">
              <a:off x="36195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59" name="Straight Connector 258"/>
            <p:cNvCxnSpPr/>
            <p:nvPr/>
          </p:nvCxnSpPr>
          <p:spPr>
            <a:xfrm rot="16200000" flipH="1">
              <a:off x="4214813" y="3252788"/>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60" name="Straight Connector 259"/>
            <p:cNvCxnSpPr/>
            <p:nvPr/>
          </p:nvCxnSpPr>
          <p:spPr>
            <a:xfrm rot="16200000" flipH="1">
              <a:off x="47510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1" name="Straight Connector 260"/>
            <p:cNvCxnSpPr/>
            <p:nvPr/>
          </p:nvCxnSpPr>
          <p:spPr>
            <a:xfrm rot="16200000" flipH="1">
              <a:off x="43434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2" name="Straight Connector 261"/>
            <p:cNvCxnSpPr/>
            <p:nvPr/>
          </p:nvCxnSpPr>
          <p:spPr>
            <a:xfrm rot="16200000" flipH="1">
              <a:off x="4572000" y="3352801"/>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64" name="Straight Connector 263"/>
            <p:cNvCxnSpPr/>
            <p:nvPr/>
          </p:nvCxnSpPr>
          <p:spPr>
            <a:xfrm rot="16200000" flipH="1">
              <a:off x="5257800" y="3352802"/>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5" name="Straight Connector 264"/>
            <p:cNvCxnSpPr/>
            <p:nvPr/>
          </p:nvCxnSpPr>
          <p:spPr>
            <a:xfrm rot="16200000" flipH="1">
              <a:off x="5067300" y="3238502"/>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6" name="Straight Connector 265"/>
            <p:cNvCxnSpPr/>
            <p:nvPr/>
          </p:nvCxnSpPr>
          <p:spPr>
            <a:xfrm rot="5400000">
              <a:off x="5219700" y="3238502"/>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67" name="Straight Connector 266"/>
            <p:cNvCxnSpPr/>
            <p:nvPr/>
          </p:nvCxnSpPr>
          <p:spPr>
            <a:xfrm rot="16200000" flipH="1">
              <a:off x="4876801" y="3352801"/>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68" name="Straight Connector 267"/>
            <p:cNvCxnSpPr/>
            <p:nvPr/>
          </p:nvCxnSpPr>
          <p:spPr>
            <a:xfrm rot="5400000">
              <a:off x="5527994" y="3318196"/>
              <a:ext cx="6888479"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70" name="Straight Connector 269"/>
            <p:cNvCxnSpPr/>
            <p:nvPr/>
          </p:nvCxnSpPr>
          <p:spPr>
            <a:xfrm rot="5400000">
              <a:off x="4850130" y="3227072"/>
              <a:ext cx="6858000"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71" name="Straight Connector 270"/>
            <p:cNvCxnSpPr/>
            <p:nvPr/>
          </p:nvCxnSpPr>
          <p:spPr>
            <a:xfrm rot="16200000" flipH="1">
              <a:off x="4751070" y="3326132"/>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8" name="Straight Connector 277"/>
            <p:cNvCxnSpPr/>
            <p:nvPr/>
          </p:nvCxnSpPr>
          <p:spPr>
            <a:xfrm rot="5400000">
              <a:off x="5562599" y="3429001"/>
              <a:ext cx="685800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83" name="Straight Connector 282"/>
            <p:cNvCxnSpPr/>
            <p:nvPr/>
          </p:nvCxnSpPr>
          <p:spPr>
            <a:xfrm rot="5400000">
              <a:off x="2552700" y="3390900"/>
              <a:ext cx="6858000"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89" name="Straight Connector 288"/>
            <p:cNvCxnSpPr/>
            <p:nvPr/>
          </p:nvCxnSpPr>
          <p:spPr>
            <a:xfrm rot="16200000" flipH="1">
              <a:off x="3048000" y="3352800"/>
              <a:ext cx="6858000"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2" name="Straight Connector 291"/>
            <p:cNvCxnSpPr/>
            <p:nvPr/>
          </p:nvCxnSpPr>
          <p:spPr>
            <a:xfrm rot="16200000" flipH="1">
              <a:off x="3238500" y="3238500"/>
              <a:ext cx="6858000"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94" name="Straight Connector 293"/>
            <p:cNvCxnSpPr/>
            <p:nvPr/>
          </p:nvCxnSpPr>
          <p:spPr>
            <a:xfrm rot="5400000">
              <a:off x="2133600" y="3276600"/>
              <a:ext cx="6858000"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8" name="Straight Connector 297"/>
            <p:cNvCxnSpPr/>
            <p:nvPr/>
          </p:nvCxnSpPr>
          <p:spPr>
            <a:xfrm rot="16200000" flipH="1">
              <a:off x="3148013" y="3252789"/>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99" name="Straight Connector 298"/>
            <p:cNvCxnSpPr/>
            <p:nvPr/>
          </p:nvCxnSpPr>
          <p:spPr>
            <a:xfrm rot="5400000">
              <a:off x="3771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2" name="Straight Connector 301"/>
            <p:cNvCxnSpPr/>
            <p:nvPr/>
          </p:nvCxnSpPr>
          <p:spPr>
            <a:xfrm rot="5400000">
              <a:off x="4229100" y="2933700"/>
              <a:ext cx="6858000"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07" name="Straight Connector 306"/>
            <p:cNvCxnSpPr/>
            <p:nvPr/>
          </p:nvCxnSpPr>
          <p:spPr>
            <a:xfrm rot="16200000" flipH="1">
              <a:off x="1371600" y="3200403"/>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4" name="Date Placeholder 3"/>
          <p:cNvSpPr>
            <a:spLocks noGrp="1"/>
          </p:cNvSpPr>
          <p:nvPr>
            <p:ph type="dt" sz="half" idx="10"/>
          </p:nvPr>
        </p:nvSpPr>
        <p:spPr/>
        <p:txBody>
          <a:bodyPr/>
          <a:lstStyle/>
          <a:p>
            <a:fld id="{F16B3244-496B-44E1-BE5E-42CC144B786A}" type="datetimeFigureOut">
              <a:rPr lang="en-US" smtClean="0"/>
              <a:pPr/>
              <a:t>1/21/2014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B48C50-3745-4C7C-BD89-A7AF858BD743}" type="slidenum">
              <a:rPr lang="en-US" smtClean="0"/>
              <a:pPr/>
              <a:t>‹#›</a:t>
            </a:fld>
            <a:endParaRPr lang="en-US"/>
          </a:p>
        </p:txBody>
      </p:sp>
      <p:sp>
        <p:nvSpPr>
          <p:cNvPr id="113" name="Rectangle 112"/>
          <p:cNvSpPr/>
          <p:nvPr/>
        </p:nvSpPr>
        <p:spPr>
          <a:xfrm>
            <a:off x="0" y="1905000"/>
            <a:ext cx="4953000" cy="3124200"/>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grpSp>
        <p:nvGrpSpPr>
          <p:cNvPr id="94" name="Group 93"/>
          <p:cNvGrpSpPr/>
          <p:nvPr/>
        </p:nvGrpSpPr>
        <p:grpSpPr>
          <a:xfrm>
            <a:off x="0" y="2057400"/>
            <a:ext cx="4801394" cy="2820988"/>
            <a:chOff x="0" y="2057400"/>
            <a:chExt cx="4801394" cy="2820988"/>
          </a:xfrm>
        </p:grpSpPr>
        <p:cxnSp>
          <p:nvCxnSpPr>
            <p:cNvPr id="117" name="Straight Connector 116"/>
            <p:cNvCxnSpPr/>
            <p:nvPr/>
          </p:nvCxnSpPr>
          <p:spPr>
            <a:xfrm>
              <a:off x="0" y="20574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18" name="Straight Connector 117"/>
            <p:cNvCxnSpPr/>
            <p:nvPr/>
          </p:nvCxnSpPr>
          <p:spPr>
            <a:xfrm>
              <a:off x="0" y="48768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20" name="Straight Connector 119"/>
            <p:cNvCxnSpPr/>
            <p:nvPr/>
          </p:nvCxnSpPr>
          <p:spPr>
            <a:xfrm rot="5400000">
              <a:off x="3391694" y="3467100"/>
              <a:ext cx="2818606"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228600" y="2130425"/>
            <a:ext cx="4419600" cy="1600327"/>
          </a:xfrm>
        </p:spPr>
        <p:txBody>
          <a:bodyPr anchor="b">
            <a:normAutofit/>
          </a:bodyPr>
          <a:lstStyle>
            <a:lvl1pPr algn="l">
              <a:defRPr sz="3600" b="1" cap="none" spc="40" baseline="0">
                <a:ln w="13335" cmpd="sng">
                  <a:solidFill>
                    <a:schemeClr val="accent1">
                      <a:lumMod val="50000"/>
                    </a:schemeClr>
                  </a:solidFill>
                  <a:prstDash val="solid"/>
                </a:ln>
                <a:solidFill>
                  <a:schemeClr val="accent6">
                    <a:tint val="1000"/>
                  </a:schemeClr>
                </a:solidFill>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228600" y="3733800"/>
            <a:ext cx="4419600" cy="1066800"/>
          </a:xfrm>
        </p:spPr>
        <p:txBody>
          <a:bodyPr>
            <a:normAutofit/>
          </a:bodyPr>
          <a:lstStyle>
            <a:lvl1pPr marL="0" indent="0" algn="l">
              <a:buNone/>
              <a:defRPr sz="22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6B3244-496B-44E1-BE5E-42CC144B786A}" type="datetimeFigureOut">
              <a:rPr lang="en-US" smtClean="0"/>
              <a:pPr/>
              <a:t>1/21/2014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B48C50-3745-4C7C-BD89-A7AF858BD74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6B3244-496B-44E1-BE5E-42CC144B786A}" type="datetimeFigureOut">
              <a:rPr lang="en-US" smtClean="0"/>
              <a:pPr/>
              <a:t>1/21/2014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B48C50-3745-4C7C-BD89-A7AF858BD74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6B3244-496B-44E1-BE5E-42CC144B786A}" type="datetimeFigureOut">
              <a:rPr lang="en-US" smtClean="0"/>
              <a:pPr/>
              <a:t>1/21/2014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B48C50-3745-4C7C-BD89-A7AF858BD74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grpSp>
        <p:nvGrpSpPr>
          <p:cNvPr id="7" name="Group 92"/>
          <p:cNvGrpSpPr/>
          <p:nvPr/>
        </p:nvGrpSpPr>
        <p:grpSpPr>
          <a:xfrm>
            <a:off x="1" y="-30478"/>
            <a:ext cx="9067799" cy="4846320"/>
            <a:chOff x="1" y="-30477"/>
            <a:chExt cx="9067799" cy="4526277"/>
          </a:xfrm>
        </p:grpSpPr>
        <p:cxnSp>
          <p:nvCxnSpPr>
            <p:cNvPr id="8" name="Straight Connector 7"/>
            <p:cNvCxnSpPr/>
            <p:nvPr/>
          </p:nvCxnSpPr>
          <p:spPr>
            <a:xfrm rot="16200000" flipH="1">
              <a:off x="-2716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16200000" flipH="1">
              <a:off x="-4621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5400000">
              <a:off x="-3097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5400000">
              <a:off x="-206236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rot="16200000" flipH="1">
              <a:off x="-213856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rot="16200000" flipH="1">
              <a:off x="-195465" y="1785212"/>
              <a:ext cx="4505731"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6200000" flipH="1">
              <a:off x="-164326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5400000">
              <a:off x="-1528964"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6200000" flipH="1">
              <a:off x="-95746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6200000" flipH="1">
              <a:off x="-194806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6200000" flipH="1">
              <a:off x="-652664" y="2166211"/>
              <a:ext cx="4505731" cy="152401"/>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rot="16200000" flipH="1">
              <a:off x="-16432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rot="16200000" flipH="1">
              <a:off x="-1790700" y="2019300"/>
              <a:ext cx="4495800" cy="4572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rot="5400000">
              <a:off x="-55551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rot="5400000">
              <a:off x="340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5400000">
              <a:off x="26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rot="5400000">
              <a:off x="-67933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rot="16200000" flipH="1">
              <a:off x="-1467052"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rot="16200000" flipH="1">
              <a:off x="-77839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rot="16200000" flipH="1">
              <a:off x="-11860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rot="16200000" flipH="1">
              <a:off x="-9574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rot="16200000" flipH="1">
              <a:off x="22429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rot="16200000" flipH="1">
              <a:off x="20524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rot="5400000">
              <a:off x="2204835" y="2051912"/>
              <a:ext cx="4505731"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rot="5400000">
              <a:off x="452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rot="16200000" flipH="1">
              <a:off x="37603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rot="5400000">
              <a:off x="1023735" y="2242139"/>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rot="16200000" flipH="1">
              <a:off x="871335" y="2013812"/>
              <a:ext cx="4505731"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rot="5400000">
              <a:off x="985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rot="16200000" flipH="1">
              <a:off x="155713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rot="16200000" flipH="1">
              <a:off x="5665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rot="16200000" flipH="1">
              <a:off x="1861936" y="2166211"/>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rot="16200000" flipH="1">
              <a:off x="8713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rot="5400000">
              <a:off x="1474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rot="5400000">
              <a:off x="195909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rot="5400000">
              <a:off x="25486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rot="5400000">
              <a:off x="27763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rot="5400000">
              <a:off x="183526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rot="16200000" flipH="1">
              <a:off x="1047548"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rot="16200000" flipH="1">
              <a:off x="1736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rot="16200000" flipH="1">
              <a:off x="1328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rot="16200000" flipH="1">
              <a:off x="1557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rot="16200000" flipH="1">
              <a:off x="39193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rot="16200000" flipH="1">
              <a:off x="3271636"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rot="5400000">
              <a:off x="38812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rot="5400000">
              <a:off x="3004936" y="2090012"/>
              <a:ext cx="4505730"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rot="16200000" flipH="1">
              <a:off x="22429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rot="16200000" flipH="1">
              <a:off x="35383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rot="5400000">
              <a:off x="3822180" y="1535657"/>
              <a:ext cx="4505731"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rot="5400000">
              <a:off x="4225087" y="2090965"/>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rot="5400000">
              <a:off x="407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rot="5400000">
              <a:off x="356500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rot="16200000" flipH="1">
              <a:off x="34126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rot="16200000" flipH="1">
              <a:off x="29287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rot="16200000" flipH="1">
              <a:off x="3081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rot="5400000">
              <a:off x="4643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rot="16200000" flipH="1">
              <a:off x="4643234"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rot="5400000">
              <a:off x="5214735" y="2242140"/>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rot="16200000" flipH="1">
              <a:off x="506233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rot="5400000">
              <a:off x="5176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rot="16200000" flipH="1">
              <a:off x="57481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rot="16200000" flipH="1">
              <a:off x="49099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rot="5400000">
              <a:off x="47956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71" name="Straight Connector 70"/>
            <p:cNvCxnSpPr/>
            <p:nvPr/>
          </p:nvCxnSpPr>
          <p:spPr>
            <a:xfrm rot="16200000" flipH="1">
              <a:off x="53909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72" name="Straight Connector 71"/>
            <p:cNvCxnSpPr/>
            <p:nvPr/>
          </p:nvCxnSpPr>
          <p:spPr>
            <a:xfrm rot="16200000" flipH="1">
              <a:off x="5927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rot="16200000" flipH="1">
              <a:off x="5519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4" name="Straight Connector 73"/>
            <p:cNvCxnSpPr/>
            <p:nvPr/>
          </p:nvCxnSpPr>
          <p:spPr>
            <a:xfrm rot="16200000" flipH="1">
              <a:off x="5748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5" name="Straight Connector 74"/>
            <p:cNvCxnSpPr/>
            <p:nvPr/>
          </p:nvCxnSpPr>
          <p:spPr>
            <a:xfrm rot="16200000" flipH="1">
              <a:off x="6433935" y="2166213"/>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6" name="Straight Connector 75"/>
            <p:cNvCxnSpPr/>
            <p:nvPr/>
          </p:nvCxnSpPr>
          <p:spPr>
            <a:xfrm rot="16200000" flipH="1">
              <a:off x="62434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7" name="Straight Connector 76"/>
            <p:cNvCxnSpPr/>
            <p:nvPr/>
          </p:nvCxnSpPr>
          <p:spPr>
            <a:xfrm rot="5400000">
              <a:off x="63958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8" name="Straight Connector 77"/>
            <p:cNvCxnSpPr/>
            <p:nvPr/>
          </p:nvCxnSpPr>
          <p:spPr>
            <a:xfrm rot="16200000" flipH="1">
              <a:off x="60529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79" name="Straight Connector 78"/>
            <p:cNvCxnSpPr/>
            <p:nvPr/>
          </p:nvCxnSpPr>
          <p:spPr>
            <a:xfrm rot="5400000">
              <a:off x="6709356" y="2136834"/>
              <a:ext cx="4525755"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80" name="Straight Connector 79"/>
            <p:cNvCxnSpPr/>
            <p:nvPr/>
          </p:nvCxnSpPr>
          <p:spPr>
            <a:xfrm rot="5400000">
              <a:off x="6026265" y="2040483"/>
              <a:ext cx="4505731"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1" name="Straight Connector 80"/>
            <p:cNvCxnSpPr/>
            <p:nvPr/>
          </p:nvCxnSpPr>
          <p:spPr>
            <a:xfrm rot="16200000" flipH="1">
              <a:off x="5927205" y="2139543"/>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82" name="Straight Connector 81"/>
            <p:cNvCxnSpPr/>
            <p:nvPr/>
          </p:nvCxnSpPr>
          <p:spPr>
            <a:xfrm rot="5400000">
              <a:off x="6738734" y="2242140"/>
              <a:ext cx="450573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3" name="Straight Connector 82"/>
            <p:cNvCxnSpPr/>
            <p:nvPr/>
          </p:nvCxnSpPr>
          <p:spPr>
            <a:xfrm rot="5400000">
              <a:off x="3728835" y="2204312"/>
              <a:ext cx="4505731"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84" name="Straight Connector 83"/>
            <p:cNvCxnSpPr/>
            <p:nvPr/>
          </p:nvCxnSpPr>
          <p:spPr>
            <a:xfrm rot="16200000" flipH="1">
              <a:off x="4224135" y="2166212"/>
              <a:ext cx="4505731"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5" name="Straight Connector 84"/>
            <p:cNvCxnSpPr/>
            <p:nvPr/>
          </p:nvCxnSpPr>
          <p:spPr>
            <a:xfrm rot="16200000" flipH="1">
              <a:off x="4414635" y="2051912"/>
              <a:ext cx="4505731"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86" name="Straight Connector 85"/>
            <p:cNvCxnSpPr/>
            <p:nvPr/>
          </p:nvCxnSpPr>
          <p:spPr>
            <a:xfrm rot="5400000">
              <a:off x="3309735" y="2090012"/>
              <a:ext cx="4505731"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7" name="Straight Connector 86"/>
            <p:cNvCxnSpPr/>
            <p:nvPr/>
          </p:nvCxnSpPr>
          <p:spPr>
            <a:xfrm rot="16200000" flipH="1">
              <a:off x="43241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rot="5400000">
              <a:off x="49480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9" name="Straight Connector 88"/>
            <p:cNvCxnSpPr/>
            <p:nvPr/>
          </p:nvCxnSpPr>
          <p:spPr>
            <a:xfrm rot="5400000">
              <a:off x="5405235" y="1747112"/>
              <a:ext cx="4505731"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rot="16200000" flipH="1">
              <a:off x="2547735" y="2013814"/>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94" name="Rectangle 93"/>
          <p:cNvSpPr/>
          <p:nvPr/>
        </p:nvSpPr>
        <p:spPr>
          <a:xfrm>
            <a:off x="0" y="4311168"/>
            <a:ext cx="9144000" cy="1905000"/>
          </a:xfrm>
          <a:prstGeom prst="rect">
            <a:avLst/>
          </a:prstGeom>
          <a:solidFill>
            <a:schemeClr val="accent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96" name="Straight Connector 95"/>
          <p:cNvCxnSpPr/>
          <p:nvPr/>
        </p:nvCxnSpPr>
        <p:spPr>
          <a:xfrm>
            <a:off x="0" y="4387368"/>
            <a:ext cx="9144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97" name="Straight Connector 96"/>
          <p:cNvCxnSpPr/>
          <p:nvPr/>
        </p:nvCxnSpPr>
        <p:spPr>
          <a:xfrm>
            <a:off x="0" y="6138380"/>
            <a:ext cx="9144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3" name="Text Placeholder 2"/>
          <p:cNvSpPr>
            <a:spLocks noGrp="1"/>
          </p:cNvSpPr>
          <p:nvPr>
            <p:ph type="body" idx="1"/>
          </p:nvPr>
        </p:nvSpPr>
        <p:spPr>
          <a:xfrm>
            <a:off x="457200" y="5621364"/>
            <a:ext cx="8305800" cy="414649"/>
          </a:xfrm>
        </p:spPr>
        <p:txBody>
          <a:bodyPr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5" name="Title 94"/>
          <p:cNvSpPr>
            <a:spLocks noGrp="1"/>
          </p:cNvSpPr>
          <p:nvPr>
            <p:ph type="title"/>
          </p:nvPr>
        </p:nvSpPr>
        <p:spPr>
          <a:xfrm>
            <a:off x="457200" y="4463568"/>
            <a:ext cx="8305800" cy="1143000"/>
          </a:xfrm>
        </p:spPr>
        <p:txBody>
          <a:bodyPr/>
          <a:lstStyle/>
          <a:p>
            <a:r>
              <a:rPr lang="en-US" smtClean="0"/>
              <a:t>Click to edit Master title style</a:t>
            </a:r>
            <a:endParaRPr lang="en-US"/>
          </a:p>
        </p:txBody>
      </p:sp>
      <p:sp>
        <p:nvSpPr>
          <p:cNvPr id="2" name="Date Placeholder 1"/>
          <p:cNvSpPr>
            <a:spLocks noGrp="1"/>
          </p:cNvSpPr>
          <p:nvPr>
            <p:ph type="dt" sz="half" idx="10"/>
          </p:nvPr>
        </p:nvSpPr>
        <p:spPr/>
        <p:txBody>
          <a:bodyPr/>
          <a:lstStyle/>
          <a:p>
            <a:fld id="{F16B3244-496B-44E1-BE5E-42CC144B786A}" type="datetimeFigureOut">
              <a:rPr lang="en-US" smtClean="0"/>
              <a:pPr/>
              <a:t>1/21/2014</a:t>
            </a:fld>
            <a:endParaRPr lang="en-US"/>
          </a:p>
        </p:txBody>
      </p:sp>
      <p:sp>
        <p:nvSpPr>
          <p:cNvPr id="91" name="Footer Placeholder 90"/>
          <p:cNvSpPr>
            <a:spLocks noGrp="1"/>
          </p:cNvSpPr>
          <p:nvPr>
            <p:ph type="ftr" sz="quarter" idx="11"/>
          </p:nvPr>
        </p:nvSpPr>
        <p:spPr/>
        <p:txBody>
          <a:bodyPr/>
          <a:lstStyle/>
          <a:p>
            <a:endParaRPr lang="en-US"/>
          </a:p>
        </p:txBody>
      </p:sp>
      <p:sp>
        <p:nvSpPr>
          <p:cNvPr id="92" name="Slide Number Placeholder 91"/>
          <p:cNvSpPr>
            <a:spLocks noGrp="1"/>
          </p:cNvSpPr>
          <p:nvPr>
            <p:ph type="sldNum" sz="quarter" idx="12"/>
          </p:nvPr>
        </p:nvSpPr>
        <p:spPr/>
        <p:txBody>
          <a:bodyPr/>
          <a:lstStyle/>
          <a:p>
            <a:fld id="{4CB48C50-3745-4C7C-BD89-A7AF858BD743}"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6B3244-496B-44E1-BE5E-42CC144B786A}" type="datetimeFigureOut">
              <a:rPr lang="en-US" smtClean="0"/>
              <a:pPr/>
              <a:t>1/21/2014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CB48C50-3745-4C7C-BD89-A7AF858BD74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6B3244-496B-44E1-BE5E-42CC144B786A}" type="datetimeFigureOut">
              <a:rPr lang="en-US" smtClean="0"/>
              <a:pPr/>
              <a:t>1/21/2014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CB48C50-3745-4C7C-BD89-A7AF858BD74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6B3244-496B-44E1-BE5E-42CC144B786A}" type="datetimeFigureOut">
              <a:rPr lang="en-US" smtClean="0"/>
              <a:pPr/>
              <a:t>1/21/2014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CB48C50-3745-4C7C-BD89-A7AF858BD74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6B3244-496B-44E1-BE5E-42CC144B786A}" type="datetimeFigureOut">
              <a:rPr lang="en-US" smtClean="0"/>
              <a:pPr/>
              <a:t>1/21/2014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CB48C50-3745-4C7C-BD89-A7AF858BD74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200400" y="273050"/>
            <a:ext cx="5486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F16B3244-496B-44E1-BE5E-42CC144B786A}" type="datetimeFigureOut">
              <a:rPr lang="en-US" smtClean="0"/>
              <a:pPr/>
              <a:t>1/21/2014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CB48C50-3745-4C7C-BD89-A7AF858BD743}" type="slidenum">
              <a:rPr lang="en-US" smtClean="0"/>
              <a:pPr/>
              <a:t>‹#›</a:t>
            </a:fld>
            <a:endParaRPr lang="en-US"/>
          </a:p>
        </p:txBody>
      </p:sp>
      <p:sp>
        <p:nvSpPr>
          <p:cNvPr id="37" name="Rectangle 36"/>
          <p:cNvSpPr/>
          <p:nvPr/>
        </p:nvSpPr>
        <p:spPr>
          <a:xfrm>
            <a:off x="0" y="1563624"/>
            <a:ext cx="2761488" cy="3313176"/>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39" name="Straight Connector 38"/>
          <p:cNvCxnSpPr/>
          <p:nvPr/>
        </p:nvCxnSpPr>
        <p:spPr>
          <a:xfrm rot="5400000">
            <a:off x="1128157" y="3221339"/>
            <a:ext cx="3017520"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0" y="1712976"/>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0" y="4733544"/>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2400" y="1901952"/>
            <a:ext cx="2377440" cy="1371600"/>
          </a:xfrm>
        </p:spPr>
        <p:txBody>
          <a:bodyPr anchor="b">
            <a:normAutofit/>
          </a:bodyPr>
          <a:lstStyle>
            <a:lvl1pPr algn="l" defTabSz="914400" rtl="0" eaLnBrk="1" latinLnBrk="0" hangingPunct="1">
              <a:spcBef>
                <a:spcPct val="0"/>
              </a:spcBef>
              <a:buNone/>
              <a:tabLst>
                <a:tab pos="3830638" algn="l"/>
              </a:tabLst>
              <a:defRPr lang="en-US" sz="2600" b="1" kern="1200" cap="none" spc="20" baseline="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mj-lt"/>
                <a:ea typeface="+mj-ea"/>
                <a:cs typeface="+mj-cs"/>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152400" y="3273552"/>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3200400" y="381000"/>
            <a:ext cx="5562600" cy="5638800"/>
          </a:xfrm>
          <a:solidFill>
            <a:schemeClr val="bg2"/>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5" name="Date Placeholder 4"/>
          <p:cNvSpPr>
            <a:spLocks noGrp="1"/>
          </p:cNvSpPr>
          <p:nvPr>
            <p:ph type="dt" sz="half" idx="10"/>
          </p:nvPr>
        </p:nvSpPr>
        <p:spPr/>
        <p:txBody>
          <a:bodyPr/>
          <a:lstStyle/>
          <a:p>
            <a:fld id="{F16B3244-496B-44E1-BE5E-42CC144B786A}" type="datetimeFigureOut">
              <a:rPr lang="en-US" smtClean="0"/>
              <a:pPr/>
              <a:t>1/21/2014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CB48C50-3745-4C7C-BD89-A7AF858BD743}" type="slidenum">
              <a:rPr lang="en-US" smtClean="0"/>
              <a:pPr/>
              <a:t>‹#›</a:t>
            </a:fld>
            <a:endParaRPr lang="en-US"/>
          </a:p>
        </p:txBody>
      </p:sp>
      <p:sp>
        <p:nvSpPr>
          <p:cNvPr id="33" name="Rectangle 32"/>
          <p:cNvSpPr/>
          <p:nvPr/>
        </p:nvSpPr>
        <p:spPr>
          <a:xfrm>
            <a:off x="0" y="1563624"/>
            <a:ext cx="2761488" cy="3313176"/>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34" name="Straight Connector 33"/>
          <p:cNvCxnSpPr/>
          <p:nvPr/>
        </p:nvCxnSpPr>
        <p:spPr>
          <a:xfrm rot="5400000">
            <a:off x="1128157" y="3221339"/>
            <a:ext cx="3017520"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0" y="1712976"/>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a:off x="0" y="4733544"/>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5448" y="1905000"/>
            <a:ext cx="2377440" cy="1371600"/>
          </a:xfrm>
        </p:spPr>
        <p:txBody>
          <a:bodyPr anchor="b">
            <a:normAutofit/>
          </a:bodyPr>
          <a:lstStyle>
            <a:lvl1pPr algn="l">
              <a:defRPr sz="2600" b="1" cap="none" spc="20" baseline="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152400" y="3276600"/>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90" name="Rectangle 189"/>
          <p:cNvSpPr/>
          <p:nvPr/>
        </p:nvSpPr>
        <p:spPr>
          <a:xfrm>
            <a:off x="149352" y="137160"/>
            <a:ext cx="8869680" cy="6583680"/>
          </a:xfrm>
          <a:prstGeom prst="rect">
            <a:avLst/>
          </a:prstGeom>
          <a:noFill/>
          <a:ln w="19050" cmpd="sng">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12408"/>
            <a:ext cx="2133600" cy="365125"/>
          </a:xfrm>
          <a:prstGeom prst="rect">
            <a:avLst/>
          </a:prstGeom>
        </p:spPr>
        <p:txBody>
          <a:bodyPr vert="horz" lIns="91440" tIns="45720" rIns="91440" bIns="45720" rtlCol="0" anchor="ctr"/>
          <a:lstStyle>
            <a:lvl1pPr algn="l">
              <a:defRPr sz="1200">
                <a:solidFill>
                  <a:schemeClr val="tx2"/>
                </a:solidFill>
              </a:defRPr>
            </a:lvl1pPr>
          </a:lstStyle>
          <a:p>
            <a:fld id="{F16B3244-496B-44E1-BE5E-42CC144B786A}" type="datetimeFigureOut">
              <a:rPr lang="en-US" smtClean="0"/>
              <a:pPr/>
              <a:t>1/21/2014</a:t>
            </a:fld>
            <a:endParaRPr lang="en-US"/>
          </a:p>
        </p:txBody>
      </p:sp>
      <p:sp>
        <p:nvSpPr>
          <p:cNvPr id="5" name="Footer Placeholder 4"/>
          <p:cNvSpPr>
            <a:spLocks noGrp="1"/>
          </p:cNvSpPr>
          <p:nvPr>
            <p:ph type="ftr" sz="quarter" idx="3"/>
          </p:nvPr>
        </p:nvSpPr>
        <p:spPr>
          <a:xfrm>
            <a:off x="2831123" y="6312408"/>
            <a:ext cx="3481754" cy="365125"/>
          </a:xfrm>
          <a:prstGeom prst="rect">
            <a:avLst/>
          </a:prstGeom>
        </p:spPr>
        <p:txBody>
          <a:bodyPr vert="horz" lIns="91440" tIns="45720" rIns="91440" bIns="45720" rtlCol="0" anchor="ctr"/>
          <a:lstStyle>
            <a:lvl1pPr algn="ctr">
              <a:defRPr sz="1200">
                <a:solidFill>
                  <a:schemeClr val="tx2"/>
                </a:solidFill>
              </a:defRPr>
            </a:lvl1pPr>
          </a:lstStyle>
          <a:p>
            <a:endParaRPr lang="en-US"/>
          </a:p>
        </p:txBody>
      </p:sp>
      <p:sp>
        <p:nvSpPr>
          <p:cNvPr id="6" name="Slide Number Placeholder 5"/>
          <p:cNvSpPr>
            <a:spLocks noGrp="1"/>
          </p:cNvSpPr>
          <p:nvPr>
            <p:ph type="sldNum" sz="quarter" idx="4"/>
          </p:nvPr>
        </p:nvSpPr>
        <p:spPr>
          <a:xfrm>
            <a:off x="6553200" y="6312408"/>
            <a:ext cx="2133600" cy="365125"/>
          </a:xfrm>
          <a:prstGeom prst="rect">
            <a:avLst/>
          </a:prstGeom>
        </p:spPr>
        <p:txBody>
          <a:bodyPr vert="horz" lIns="91440" tIns="45720" rIns="91440" bIns="45720" rtlCol="0" anchor="ctr"/>
          <a:lstStyle>
            <a:lvl1pPr algn="r">
              <a:defRPr sz="1200">
                <a:solidFill>
                  <a:schemeClr val="tx2"/>
                </a:solidFill>
              </a:defRPr>
            </a:lvl1pPr>
          </a:lstStyle>
          <a:p>
            <a:fld id="{4CB48C50-3745-4C7C-BD89-A7AF858BD743}"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tabLst>
          <a:tab pos="3830638" algn="l"/>
        </a:tabLst>
        <a:defRPr sz="3600" b="1" kern="1200" cap="none" spc="50">
          <a:ln w="13335" cmpd="sng">
            <a:solidFill>
              <a:schemeClr val="accent1">
                <a:lumMod val="50000"/>
              </a:schemeClr>
            </a:solidFill>
            <a:prstDash val="solid"/>
          </a:ln>
          <a:solidFill>
            <a:schemeClr val="accent6">
              <a:tint val="1000"/>
            </a:schemeClr>
          </a:solidFill>
          <a:effectLst/>
          <a:latin typeface="+mj-lt"/>
          <a:ea typeface="+mj-ea"/>
          <a:cs typeface="+mj-cs"/>
        </a:defRPr>
      </a:lvl1pPr>
    </p:titleStyle>
    <p:bodyStyle>
      <a:lvl1pPr marL="274320" indent="-274320" algn="l" defTabSz="914400" rtl="0" eaLnBrk="1" latinLnBrk="0" hangingPunct="1">
        <a:spcBef>
          <a:spcPct val="20000"/>
        </a:spcBef>
        <a:buClr>
          <a:schemeClr val="accent1">
            <a:lumMod val="60000"/>
            <a:lumOff val="40000"/>
          </a:schemeClr>
        </a:buClr>
        <a:buFont typeface="Arial" pitchFamily="34" charset="0"/>
        <a:buChar char="•"/>
        <a:defRPr sz="2400" kern="1200">
          <a:solidFill>
            <a:schemeClr val="tx2"/>
          </a:solidFill>
          <a:latin typeface="+mn-lt"/>
          <a:ea typeface="+mn-ea"/>
          <a:cs typeface="+mn-cs"/>
        </a:defRPr>
      </a:lvl1pPr>
      <a:lvl2pPr marL="548640" indent="-182880" algn="l" defTabSz="914400" rtl="0" eaLnBrk="1" latinLnBrk="0" hangingPunct="1">
        <a:spcBef>
          <a:spcPct val="20000"/>
        </a:spcBef>
        <a:buClr>
          <a:schemeClr val="accent1">
            <a:lumMod val="60000"/>
            <a:lumOff val="40000"/>
          </a:schemeClr>
        </a:buClr>
        <a:buFont typeface="Arial" pitchFamily="34" charset="0"/>
        <a:buChar char="•"/>
        <a:defRPr sz="2000" kern="1200">
          <a:solidFill>
            <a:schemeClr val="tx1"/>
          </a:solidFill>
          <a:latin typeface="+mn-lt"/>
          <a:ea typeface="+mn-ea"/>
          <a:cs typeface="+mn-cs"/>
        </a:defRPr>
      </a:lvl2pPr>
      <a:lvl3pPr marL="91440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3pPr>
      <a:lvl4pPr marL="118872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4pPr>
      <a:lvl5pPr marL="1463040" indent="-228600" algn="l" defTabSz="914400" rtl="0" eaLnBrk="1" latinLnBrk="0" hangingPunct="1">
        <a:spcBef>
          <a:spcPct val="20000"/>
        </a:spcBef>
        <a:buClr>
          <a:schemeClr val="accent4"/>
        </a:buClr>
        <a:buFont typeface="Arial" pitchFamily="34" charset="0"/>
        <a:buChar char="•"/>
        <a:defRPr sz="1600" kern="1200" baseline="0">
          <a:solidFill>
            <a:schemeClr val="tx2"/>
          </a:solidFill>
          <a:latin typeface="+mn-lt"/>
          <a:ea typeface="+mn-ea"/>
          <a:cs typeface="+mn-cs"/>
        </a:defRPr>
      </a:lvl5pPr>
      <a:lvl6pPr marL="1691640" indent="-182880" algn="l" defTabSz="914400" rtl="0" eaLnBrk="1" latinLnBrk="0" hangingPunct="1">
        <a:spcBef>
          <a:spcPct val="20000"/>
        </a:spcBef>
        <a:buClr>
          <a:schemeClr val="accent5"/>
        </a:buClr>
        <a:buFont typeface="Arial" pitchFamily="34" charset="0"/>
        <a:buChar char="•"/>
        <a:defRPr sz="1600" kern="1200">
          <a:solidFill>
            <a:schemeClr val="tx1"/>
          </a:solidFill>
          <a:latin typeface="+mn-lt"/>
          <a:ea typeface="+mn-ea"/>
          <a:cs typeface="+mn-cs"/>
        </a:defRPr>
      </a:lvl6pPr>
      <a:lvl7pPr marL="19202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7pPr>
      <a:lvl8pPr marL="2148840" indent="-182880" algn="l" defTabSz="914400" rtl="0" eaLnBrk="1" latinLnBrk="0" hangingPunct="1">
        <a:spcBef>
          <a:spcPct val="20000"/>
        </a:spcBef>
        <a:buClr>
          <a:schemeClr val="accent3"/>
        </a:buClr>
        <a:buFont typeface="Arial" pitchFamily="34" charset="0"/>
        <a:buChar char="•"/>
        <a:defRPr sz="1600" kern="1200">
          <a:solidFill>
            <a:schemeClr val="tx1"/>
          </a:solidFill>
          <a:latin typeface="+mn-lt"/>
          <a:ea typeface="+mn-ea"/>
          <a:cs typeface="+mn-cs"/>
        </a:defRPr>
      </a:lvl8pPr>
      <a:lvl9pPr marL="23774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What we learned in financial education</a:t>
            </a:r>
            <a:endParaRPr lang="en-US" dirty="0"/>
          </a:p>
        </p:txBody>
      </p:sp>
      <p:sp>
        <p:nvSpPr>
          <p:cNvPr id="3" name="Subtitle 2"/>
          <p:cNvSpPr>
            <a:spLocks noGrp="1"/>
          </p:cNvSpPr>
          <p:nvPr>
            <p:ph type="subTitle" idx="1"/>
          </p:nvPr>
        </p:nvSpPr>
        <p:spPr/>
        <p:txBody>
          <a:bodyPr/>
          <a:lstStyle/>
          <a:p>
            <a:r>
              <a:rPr lang="en-US" dirty="0" smtClean="0"/>
              <a:t>By,</a:t>
            </a:r>
          </a:p>
          <a:p>
            <a:r>
              <a:rPr lang="en-US" dirty="0" smtClean="0"/>
              <a:t> Josh, Sierra, Lea, Bryce and Dmitri.</a:t>
            </a:r>
            <a:endParaRPr lang="en-US" dirty="0"/>
          </a:p>
        </p:txBody>
      </p:sp>
    </p:spTree>
    <p:extLst>
      <p:ext uri="{BB962C8B-B14F-4D97-AF65-F5344CB8AC3E}">
        <p14:creationId xmlns:p14="http://schemas.microsoft.com/office/powerpoint/2010/main" val="340126598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5400" dirty="0" smtClean="0"/>
              <a:t>Budgets</a:t>
            </a:r>
            <a:endParaRPr lang="en-US" sz="5400" dirty="0"/>
          </a:p>
        </p:txBody>
      </p:sp>
      <p:sp>
        <p:nvSpPr>
          <p:cNvPr id="3" name="Content Placeholder 2"/>
          <p:cNvSpPr>
            <a:spLocks noGrp="1"/>
          </p:cNvSpPr>
          <p:nvPr>
            <p:ph idx="1"/>
          </p:nvPr>
        </p:nvSpPr>
        <p:spPr/>
        <p:txBody>
          <a:bodyPr/>
          <a:lstStyle/>
          <a:p>
            <a:pPr marL="0" indent="0">
              <a:buNone/>
            </a:pPr>
            <a:r>
              <a:rPr lang="en-US" sz="3600" dirty="0" smtClean="0"/>
              <a:t>We learned that budgeting is actually important to peoples lives because if they didn’t have spending budgets people would be spending until they are broke and in debt</a:t>
            </a:r>
            <a:r>
              <a:rPr lang="en-US" dirty="0" smtClean="0"/>
              <a:t>.</a:t>
            </a:r>
            <a:endParaRPr lang="en-US" dirty="0"/>
          </a:p>
        </p:txBody>
      </p:sp>
    </p:spTree>
    <p:extLst>
      <p:ext uri="{BB962C8B-B14F-4D97-AF65-F5344CB8AC3E}">
        <p14:creationId xmlns:p14="http://schemas.microsoft.com/office/powerpoint/2010/main" val="301422515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89038"/>
          </a:xfrm>
        </p:spPr>
        <p:txBody>
          <a:bodyPr>
            <a:normAutofit/>
          </a:bodyPr>
          <a:lstStyle/>
          <a:p>
            <a:pPr algn="ctr"/>
            <a:r>
              <a:rPr lang="en-US" sz="5400" u="sng" dirty="0" smtClean="0"/>
              <a:t>What Is The Rat Race.</a:t>
            </a:r>
            <a:endParaRPr lang="en-US" sz="5400" u="sng" dirty="0"/>
          </a:p>
        </p:txBody>
      </p:sp>
      <p:sp>
        <p:nvSpPr>
          <p:cNvPr id="3" name="Content Placeholder 2"/>
          <p:cNvSpPr>
            <a:spLocks noGrp="1"/>
          </p:cNvSpPr>
          <p:nvPr>
            <p:ph idx="1"/>
          </p:nvPr>
        </p:nvSpPr>
        <p:spPr>
          <a:xfrm>
            <a:off x="457200" y="1676400"/>
            <a:ext cx="8229600" cy="4525963"/>
          </a:xfrm>
        </p:spPr>
        <p:txBody>
          <a:bodyPr/>
          <a:lstStyle/>
          <a:p>
            <a:pPr marL="0" indent="0">
              <a:buNone/>
            </a:pPr>
            <a:r>
              <a:rPr lang="en-US" dirty="0" smtClean="0"/>
              <a:t> </a:t>
            </a:r>
            <a:endParaRPr lang="en-US" dirty="0"/>
          </a:p>
        </p:txBody>
      </p:sp>
      <p:sp>
        <p:nvSpPr>
          <p:cNvPr id="4" name="TextBox 3"/>
          <p:cNvSpPr txBox="1"/>
          <p:nvPr/>
        </p:nvSpPr>
        <p:spPr>
          <a:xfrm>
            <a:off x="1447800" y="1600200"/>
            <a:ext cx="6248400" cy="3170099"/>
          </a:xfrm>
          <a:prstGeom prst="rect">
            <a:avLst/>
          </a:prstGeom>
          <a:noFill/>
        </p:spPr>
        <p:txBody>
          <a:bodyPr wrap="square" rtlCol="0">
            <a:spAutoFit/>
          </a:bodyPr>
          <a:lstStyle/>
          <a:p>
            <a:r>
              <a:rPr lang="en-US" sz="2000" dirty="0" smtClean="0"/>
              <a:t>Well we learned that the Rat Race is actually a very big problem for the majority of the population (Middle Class) because lots of people decide to buy liabilities instead of assets that would make them money in the future therefore becoming stuck in the Rat Race, and even sometimes people never do get enough money in their savings to escape the Rat Race. And mostly the reason for this problem is because these people never really got taught about money and buying assets in school, and this is why Financial Ed is so beneficial for our future.     </a:t>
            </a:r>
          </a:p>
        </p:txBody>
      </p:sp>
    </p:spTree>
    <p:extLst>
      <p:ext uri="{BB962C8B-B14F-4D97-AF65-F5344CB8AC3E}">
        <p14:creationId xmlns:p14="http://schemas.microsoft.com/office/powerpoint/2010/main" val="364208986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71600" y="914400"/>
            <a:ext cx="6575425" cy="51368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100608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620962"/>
          </a:xfrm>
        </p:spPr>
        <p:txBody>
          <a:bodyPr>
            <a:normAutofit/>
          </a:bodyPr>
          <a:lstStyle/>
          <a:p>
            <a:pPr algn="ctr"/>
            <a:r>
              <a:rPr lang="en-CA" sz="7200" dirty="0" smtClean="0"/>
              <a:t>The End </a:t>
            </a:r>
            <a:br>
              <a:rPr lang="en-CA" sz="7200" dirty="0" smtClean="0"/>
            </a:br>
            <a:r>
              <a:rPr lang="en-CA" sz="3200" dirty="0" smtClean="0"/>
              <a:t>And thanks for watching!</a:t>
            </a:r>
            <a:endParaRPr lang="en-CA" sz="7200" dirty="0"/>
          </a:p>
        </p:txBody>
      </p:sp>
      <p:sp>
        <p:nvSpPr>
          <p:cNvPr id="3" name="TextBox 2"/>
          <p:cNvSpPr txBox="1"/>
          <p:nvPr/>
        </p:nvSpPr>
        <p:spPr>
          <a:xfrm>
            <a:off x="2286000" y="3036676"/>
            <a:ext cx="4572000" cy="830997"/>
          </a:xfrm>
          <a:prstGeom prst="rect">
            <a:avLst/>
          </a:prstGeom>
          <a:noFill/>
        </p:spPr>
        <p:txBody>
          <a:bodyPr wrap="square" rtlCol="0">
            <a:spAutoFit/>
          </a:bodyPr>
          <a:lstStyle/>
          <a:p>
            <a:r>
              <a:rPr lang="en-US" sz="2400" dirty="0" smtClean="0"/>
              <a:t>For More info visit:</a:t>
            </a:r>
          </a:p>
          <a:p>
            <a:r>
              <a:rPr lang="en-US" sz="2400" dirty="0" smtClean="0"/>
              <a:t>https</a:t>
            </a:r>
            <a:r>
              <a:rPr lang="en-US" sz="2400" dirty="0"/>
              <a:t>://</a:t>
            </a:r>
            <a:r>
              <a:rPr lang="en-US" sz="2400" dirty="0" smtClean="0"/>
              <a:t>www.richdadcoaching.com</a:t>
            </a:r>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05200" y="3886200"/>
            <a:ext cx="1924050" cy="2381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75929250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lstStyle/>
          <a:p>
            <a:pPr>
              <a:buNone/>
            </a:pPr>
            <a:endParaRPr lang="en-US" sz="4800" dirty="0" smtClean="0"/>
          </a:p>
          <a:p>
            <a:pPr>
              <a:buNone/>
            </a:pPr>
            <a:r>
              <a:rPr lang="en-US" sz="4800" dirty="0" smtClean="0"/>
              <a:t>In Financial Education we have learned lots of things and we are going to show you what topics  stood out the most to us</a:t>
            </a:r>
            <a:r>
              <a:rPr lang="en-US" dirty="0" smtClean="0"/>
              <a:t>.</a:t>
            </a:r>
            <a:endParaRPr lang="en-US" dirty="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Assets and Liabilities </a:t>
            </a:r>
            <a:endParaRPr lang="en-US" dirty="0"/>
          </a:p>
        </p:txBody>
      </p:sp>
      <p:sp>
        <p:nvSpPr>
          <p:cNvPr id="3" name="Content Placeholder 2"/>
          <p:cNvSpPr>
            <a:spLocks noGrp="1"/>
          </p:cNvSpPr>
          <p:nvPr>
            <p:ph idx="1"/>
          </p:nvPr>
        </p:nvSpPr>
        <p:spPr/>
        <p:txBody>
          <a:bodyPr>
            <a:normAutofit/>
          </a:bodyPr>
          <a:lstStyle/>
          <a:p>
            <a:pPr>
              <a:buFont typeface="Wingdings" panose="05000000000000000000" pitchFamily="2" charset="2"/>
              <a:buChar char="§"/>
            </a:pPr>
            <a:r>
              <a:rPr lang="en-US" sz="3600" dirty="0" smtClean="0"/>
              <a:t>A Asset is something that puts money in your pocket, for example a rental house, or a company.</a:t>
            </a:r>
          </a:p>
          <a:p>
            <a:pPr>
              <a:buFont typeface="Wingdings" panose="05000000000000000000" pitchFamily="2" charset="2"/>
              <a:buChar char="§"/>
            </a:pPr>
            <a:r>
              <a:rPr lang="en-US" sz="3600" dirty="0" smtClean="0"/>
              <a:t>A Liability is something that takes money out of your pocket , for example, a new car, family (in a good way) or putting yourself through school (books, tuition, etc)  </a:t>
            </a:r>
            <a:endParaRPr lang="en-US" sz="3600" dirty="0"/>
          </a:p>
        </p:txBody>
      </p:sp>
    </p:spTree>
    <p:extLst>
      <p:ext uri="{BB962C8B-B14F-4D97-AF65-F5344CB8AC3E}">
        <p14:creationId xmlns:p14="http://schemas.microsoft.com/office/powerpoint/2010/main" val="180580450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Debt and Loan </a:t>
            </a:r>
            <a:endParaRPr lang="en-US" dirty="0"/>
          </a:p>
        </p:txBody>
      </p:sp>
      <p:sp>
        <p:nvSpPr>
          <p:cNvPr id="3" name="Content Placeholder 2"/>
          <p:cNvSpPr>
            <a:spLocks noGrp="1"/>
          </p:cNvSpPr>
          <p:nvPr>
            <p:ph idx="1"/>
          </p:nvPr>
        </p:nvSpPr>
        <p:spPr/>
        <p:txBody>
          <a:bodyPr>
            <a:normAutofit fontScale="92500" lnSpcReduction="10000"/>
          </a:bodyPr>
          <a:lstStyle/>
          <a:p>
            <a:pPr>
              <a:buFont typeface="Wingdings" pitchFamily="2" charset="2"/>
              <a:buChar char="§"/>
            </a:pPr>
            <a:r>
              <a:rPr lang="en-US" sz="3200" dirty="0" smtClean="0"/>
              <a:t>Debt is when you owe money to someone or the bank. For example you borrow money from the bank to buy a awesome sports car  and you can’t pay back your money you borrowed. </a:t>
            </a:r>
          </a:p>
          <a:p>
            <a:endParaRPr lang="en-US" sz="3200" dirty="0"/>
          </a:p>
          <a:p>
            <a:pPr>
              <a:buFont typeface="Wingdings" pitchFamily="2" charset="2"/>
              <a:buChar char="§"/>
            </a:pPr>
            <a:r>
              <a:rPr lang="en-US" sz="3200" dirty="0" smtClean="0"/>
              <a:t>A Loan is when an arrangement in which a lender (bank) gives money to a person, but this person has to agree to repay the money back to the lender.</a:t>
            </a:r>
            <a:r>
              <a:rPr lang="en-US" dirty="0" smtClean="0"/>
              <a:t/>
            </a:r>
            <a:br>
              <a:rPr lang="en-US" dirty="0" smtClean="0"/>
            </a:br>
            <a:r>
              <a:rPr lang="en-US" dirty="0" smtClean="0"/>
              <a:t/>
            </a:r>
            <a:br>
              <a:rPr lang="en-US" dirty="0" smtClean="0"/>
            </a:br>
            <a:endParaRPr lang="en-US" dirty="0" smtClean="0"/>
          </a:p>
          <a:p>
            <a:endParaRPr lang="en-US" dirty="0" smtClean="0"/>
          </a:p>
        </p:txBody>
      </p:sp>
    </p:spTree>
    <p:extLst>
      <p:ext uri="{BB962C8B-B14F-4D97-AF65-F5344CB8AC3E}">
        <p14:creationId xmlns:p14="http://schemas.microsoft.com/office/powerpoint/2010/main" val="130444476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The Difference </a:t>
            </a:r>
            <a:r>
              <a:rPr lang="en-US" sz="3200" dirty="0"/>
              <a:t>B</a:t>
            </a:r>
            <a:r>
              <a:rPr lang="en-US" sz="3200" dirty="0" smtClean="0"/>
              <a:t>etween The Rich And The Wealthy.</a:t>
            </a:r>
            <a:endParaRPr lang="en-US" sz="3200" dirty="0"/>
          </a:p>
        </p:txBody>
      </p:sp>
      <p:sp>
        <p:nvSpPr>
          <p:cNvPr id="3" name="Content Placeholder 2"/>
          <p:cNvSpPr>
            <a:spLocks noGrp="1"/>
          </p:cNvSpPr>
          <p:nvPr>
            <p:ph idx="1"/>
          </p:nvPr>
        </p:nvSpPr>
        <p:spPr/>
        <p:txBody>
          <a:bodyPr>
            <a:normAutofit/>
          </a:bodyPr>
          <a:lstStyle/>
          <a:p>
            <a:pPr>
              <a:buFont typeface="Wingdings" panose="05000000000000000000" pitchFamily="2" charset="2"/>
              <a:buChar char="§"/>
            </a:pPr>
            <a:r>
              <a:rPr lang="en-US" sz="2800" dirty="0" smtClean="0"/>
              <a:t>We learned that the rich have money at the Moment </a:t>
            </a:r>
            <a:r>
              <a:rPr lang="en-US" sz="2800" dirty="0"/>
              <a:t> </a:t>
            </a:r>
            <a:r>
              <a:rPr lang="en-US" sz="2800" dirty="0" smtClean="0"/>
              <a:t>but cannot sustain themselves for very long without a job.</a:t>
            </a:r>
          </a:p>
          <a:p>
            <a:pPr marL="0" indent="0">
              <a:buNone/>
            </a:pPr>
            <a:endParaRPr lang="en-US" sz="2800" dirty="0" smtClean="0"/>
          </a:p>
          <a:p>
            <a:pPr>
              <a:buFont typeface="Wingdings" panose="05000000000000000000" pitchFamily="2" charset="2"/>
              <a:buChar char="§"/>
            </a:pPr>
            <a:r>
              <a:rPr lang="en-US" sz="2800" dirty="0" smtClean="0"/>
              <a:t>But the wealthy buys assets first rather than liabilities, then when there out of a job or retired they can still are acquiring positive cash flow.  </a:t>
            </a:r>
          </a:p>
          <a:p>
            <a:pPr>
              <a:buFont typeface="Wingdings" panose="05000000000000000000" pitchFamily="2" charset="2"/>
              <a:buChar char="§"/>
            </a:pPr>
            <a:endParaRPr lang="en-US" sz="2800" dirty="0"/>
          </a:p>
          <a:p>
            <a:pPr>
              <a:buFont typeface="Wingdings" panose="05000000000000000000" pitchFamily="2" charset="2"/>
              <a:buChar char="§"/>
            </a:pPr>
            <a:endParaRPr lang="en-US" sz="2800"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81400" y="4880334"/>
            <a:ext cx="1698851" cy="18162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3374610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dirty="0" smtClean="0"/>
              <a:t>What's the difference between positive and negative </a:t>
            </a:r>
            <a:r>
              <a:rPr lang="en-US" sz="4000" dirty="0"/>
              <a:t>C</a:t>
            </a:r>
            <a:r>
              <a:rPr lang="en-US" sz="4000" dirty="0" smtClean="0"/>
              <a:t>ash Flow. </a:t>
            </a:r>
            <a:endParaRPr lang="en-US" sz="4000" dirty="0"/>
          </a:p>
        </p:txBody>
      </p:sp>
      <p:sp>
        <p:nvSpPr>
          <p:cNvPr id="3" name="Content Placeholder 2"/>
          <p:cNvSpPr>
            <a:spLocks noGrp="1"/>
          </p:cNvSpPr>
          <p:nvPr>
            <p:ph idx="1"/>
          </p:nvPr>
        </p:nvSpPr>
        <p:spPr/>
        <p:txBody>
          <a:bodyPr>
            <a:normAutofit lnSpcReduction="10000"/>
          </a:bodyPr>
          <a:lstStyle/>
          <a:p>
            <a:pPr>
              <a:buFont typeface="Wingdings" panose="05000000000000000000" pitchFamily="2" charset="2"/>
              <a:buChar char="§"/>
            </a:pPr>
            <a:r>
              <a:rPr lang="en-US" sz="3200" dirty="0" smtClean="0"/>
              <a:t>Positive Cash </a:t>
            </a:r>
            <a:r>
              <a:rPr lang="en-US" sz="3200" dirty="0"/>
              <a:t>F</a:t>
            </a:r>
            <a:r>
              <a:rPr lang="en-US" sz="3200" dirty="0" smtClean="0"/>
              <a:t>low: Is when you are getting a decent amount of money coming into your account, being made by assets you bought in the past, for example rental houses.   </a:t>
            </a:r>
          </a:p>
          <a:p>
            <a:endParaRPr lang="en-US" sz="3200" dirty="0" smtClean="0"/>
          </a:p>
          <a:p>
            <a:pPr>
              <a:buFont typeface="Wingdings" panose="05000000000000000000" pitchFamily="2" charset="2"/>
              <a:buChar char="§"/>
            </a:pPr>
            <a:r>
              <a:rPr lang="en-US" sz="3200" dirty="0" smtClean="0"/>
              <a:t>Negative Cash Flow: Is when more money is coming out of your bank account, then coming in, we learned that that going into debt to buy liabilities can cause this for sure. </a:t>
            </a:r>
            <a:endParaRPr lang="en-US" sz="3200" dirty="0"/>
          </a:p>
        </p:txBody>
      </p:sp>
    </p:spTree>
    <p:extLst>
      <p:ext uri="{BB962C8B-B14F-4D97-AF65-F5344CB8AC3E}">
        <p14:creationId xmlns:p14="http://schemas.microsoft.com/office/powerpoint/2010/main" val="229466088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172200"/>
          </a:xfrm>
        </p:spPr>
        <p:txBody>
          <a:bodyPr>
            <a:normAutofit/>
          </a:bodyPr>
          <a:lstStyle/>
          <a:p>
            <a:pPr>
              <a:buNone/>
            </a:pPr>
            <a:r>
              <a:rPr lang="en-US" sz="3600" dirty="0" smtClean="0"/>
              <a:t>Here is a more simple way of explaining    positive cash flow and negative cash flow</a:t>
            </a:r>
          </a:p>
          <a:p>
            <a:pPr algn="ctr">
              <a:buNone/>
            </a:pPr>
            <a:endParaRPr lang="en-US" sz="3600" dirty="0" smtClean="0"/>
          </a:p>
          <a:p>
            <a:pPr algn="ctr">
              <a:buNone/>
            </a:pPr>
            <a:endParaRPr lang="en-US" sz="3600" dirty="0"/>
          </a:p>
          <a:p>
            <a:pPr>
              <a:buNone/>
            </a:pPr>
            <a:endParaRPr lang="en-US" sz="3600" dirty="0" smtClean="0"/>
          </a:p>
          <a:p>
            <a:pPr>
              <a:buNone/>
            </a:pPr>
            <a:endParaRPr lang="en-US" sz="3600" dirty="0" smtClean="0"/>
          </a:p>
          <a:p>
            <a:pPr algn="ctr">
              <a:buNone/>
            </a:pPr>
            <a:r>
              <a:rPr lang="en-US" sz="2800" dirty="0" smtClean="0"/>
              <a:t>Blue is positive and</a:t>
            </a:r>
            <a:r>
              <a:rPr lang="en-US" sz="3600" dirty="0" smtClean="0"/>
              <a:t> </a:t>
            </a:r>
            <a:r>
              <a:rPr lang="en-US" sz="2800" dirty="0" smtClean="0"/>
              <a:t>Red is negative</a:t>
            </a:r>
          </a:p>
          <a:p>
            <a:pPr algn="ctr">
              <a:buNone/>
            </a:pPr>
            <a:r>
              <a:rPr lang="en-US" sz="2800" dirty="0" smtClean="0"/>
              <a:t>Cash flow.</a:t>
            </a:r>
          </a:p>
          <a:p>
            <a:pPr>
              <a:buNone/>
            </a:pPr>
            <a:r>
              <a:rPr lang="en-US" sz="2800" dirty="0" smtClean="0"/>
              <a:t>                                                           </a:t>
            </a:r>
            <a:endParaRPr lang="en-US" sz="2800" dirty="0"/>
          </a:p>
          <a:p>
            <a:pPr>
              <a:buNone/>
            </a:pPr>
            <a:endParaRPr lang="en-US" sz="3600" dirty="0" smtClean="0"/>
          </a:p>
          <a:p>
            <a:pPr>
              <a:buNone/>
            </a:pPr>
            <a:endParaRPr lang="en-US" sz="3600" dirty="0" smtClean="0"/>
          </a:p>
          <a:p>
            <a:pPr>
              <a:buNone/>
            </a:pPr>
            <a:endParaRPr lang="en-US" sz="3600" dirty="0" smtClean="0"/>
          </a:p>
          <a:p>
            <a:pPr>
              <a:buNone/>
            </a:pPr>
            <a:endParaRPr lang="en-US" sz="3600" dirty="0" smtClean="0"/>
          </a:p>
          <a:p>
            <a:pPr>
              <a:buNone/>
            </a:pPr>
            <a:endParaRPr lang="en-US" sz="3600" dirty="0" smtClean="0"/>
          </a:p>
          <a:p>
            <a:pPr>
              <a:buNone/>
            </a:pPr>
            <a:endParaRPr lang="en-US" sz="3600" dirty="0" smtClean="0"/>
          </a:p>
          <a:p>
            <a:pPr>
              <a:buNone/>
            </a:pPr>
            <a:endParaRPr lang="en-US" sz="3600" dirty="0" smtClean="0"/>
          </a:p>
          <a:p>
            <a:pPr>
              <a:buNone/>
            </a:pPr>
            <a:endParaRPr lang="en-US" sz="6000" dirty="0" smtClean="0"/>
          </a:p>
          <a:p>
            <a:pPr>
              <a:buNone/>
            </a:pPr>
            <a:endParaRPr lang="en-US" sz="3600" dirty="0" smtClean="0"/>
          </a:p>
          <a:p>
            <a:pPr>
              <a:buNone/>
            </a:pPr>
            <a:endParaRPr lang="en-US" sz="3600" dirty="0" smtClean="0"/>
          </a:p>
          <a:p>
            <a:pPr>
              <a:buNone/>
            </a:pPr>
            <a:endParaRPr lang="en-US" sz="6000" dirty="0" smtClean="0"/>
          </a:p>
          <a:p>
            <a:pPr>
              <a:buNone/>
            </a:pPr>
            <a:endParaRPr lang="en-US" sz="3600" dirty="0" smtClean="0"/>
          </a:p>
          <a:p>
            <a:pPr>
              <a:buNone/>
            </a:pPr>
            <a:endParaRPr lang="en-US" sz="6000" dirty="0" smtClean="0"/>
          </a:p>
        </p:txBody>
      </p:sp>
      <p:pic>
        <p:nvPicPr>
          <p:cNvPr id="102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47863" y="2528888"/>
            <a:ext cx="5248275" cy="18002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R.O.I</a:t>
            </a:r>
            <a:br>
              <a:rPr lang="en-US" dirty="0" smtClean="0"/>
            </a:br>
            <a:r>
              <a:rPr lang="en-US" dirty="0" smtClean="0"/>
              <a:t>(Return on investment)  </a:t>
            </a:r>
            <a:endParaRPr lang="en-US" dirty="0"/>
          </a:p>
        </p:txBody>
      </p:sp>
      <p:sp>
        <p:nvSpPr>
          <p:cNvPr id="3" name="Content Placeholder 2"/>
          <p:cNvSpPr>
            <a:spLocks noGrp="1"/>
          </p:cNvSpPr>
          <p:nvPr>
            <p:ph idx="1"/>
          </p:nvPr>
        </p:nvSpPr>
        <p:spPr/>
        <p:txBody>
          <a:bodyPr>
            <a:normAutofit/>
          </a:bodyPr>
          <a:lstStyle/>
          <a:p>
            <a:pPr marL="0" indent="0">
              <a:buNone/>
            </a:pPr>
            <a:r>
              <a:rPr lang="en-US" sz="4000" dirty="0" smtClean="0"/>
              <a:t>A R.O.I means the money you get back after your initial investment. For example you will get a R.O.I from stocks, or shares in a company.</a:t>
            </a:r>
            <a:endParaRPr lang="en-US" sz="4000" dirty="0"/>
          </a:p>
        </p:txBody>
      </p:sp>
      <p:sp>
        <p:nvSpPr>
          <p:cNvPr id="5" name="TextBox 4"/>
          <p:cNvSpPr txBox="1"/>
          <p:nvPr/>
        </p:nvSpPr>
        <p:spPr>
          <a:xfrm>
            <a:off x="701040" y="4419600"/>
            <a:ext cx="1051560" cy="523220"/>
          </a:xfrm>
          <a:prstGeom prst="rect">
            <a:avLst/>
          </a:prstGeom>
          <a:noFill/>
        </p:spPr>
        <p:txBody>
          <a:bodyPr wrap="square" rtlCol="0">
            <a:spAutoFit/>
          </a:bodyPr>
          <a:lstStyle/>
          <a:p>
            <a:r>
              <a:rPr lang="en-US" sz="2800" dirty="0" smtClean="0">
                <a:solidFill>
                  <a:srgbClr val="FF0000"/>
                </a:solidFill>
              </a:rPr>
              <a:t>invest</a:t>
            </a:r>
            <a:endParaRPr lang="en-US" sz="2800" dirty="0">
              <a:solidFill>
                <a:srgbClr val="FF0000"/>
              </a:solidFill>
            </a:endParaRPr>
          </a:p>
        </p:txBody>
      </p:sp>
      <p:cxnSp>
        <p:nvCxnSpPr>
          <p:cNvPr id="7" name="Straight Arrow Connector 6"/>
          <p:cNvCxnSpPr>
            <a:stCxn id="5" idx="3"/>
          </p:cNvCxnSpPr>
          <p:nvPr/>
        </p:nvCxnSpPr>
        <p:spPr>
          <a:xfrm>
            <a:off x="1752600" y="4681210"/>
            <a:ext cx="1143000" cy="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8" name="TextBox 7"/>
          <p:cNvSpPr txBox="1"/>
          <p:nvPr/>
        </p:nvSpPr>
        <p:spPr>
          <a:xfrm>
            <a:off x="3048000" y="4540440"/>
            <a:ext cx="2362200" cy="830997"/>
          </a:xfrm>
          <a:prstGeom prst="rect">
            <a:avLst/>
          </a:prstGeom>
          <a:noFill/>
        </p:spPr>
        <p:txBody>
          <a:bodyPr wrap="square" rtlCol="0">
            <a:spAutoFit/>
          </a:bodyPr>
          <a:lstStyle/>
          <a:p>
            <a:r>
              <a:rPr lang="en-US" sz="2400" dirty="0" smtClean="0">
                <a:solidFill>
                  <a:srgbClr val="00B050"/>
                </a:solidFill>
              </a:rPr>
              <a:t>Start to break even from debt</a:t>
            </a:r>
            <a:endParaRPr lang="en-US" sz="2400" dirty="0">
              <a:solidFill>
                <a:srgbClr val="00B050"/>
              </a:solidFill>
            </a:endParaRPr>
          </a:p>
        </p:txBody>
      </p:sp>
      <p:cxnSp>
        <p:nvCxnSpPr>
          <p:cNvPr id="12" name="Straight Arrow Connector 11"/>
          <p:cNvCxnSpPr/>
          <p:nvPr/>
        </p:nvCxnSpPr>
        <p:spPr>
          <a:xfrm>
            <a:off x="5562600" y="4725106"/>
            <a:ext cx="1219200" cy="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13" name="TextBox 12"/>
          <p:cNvSpPr txBox="1"/>
          <p:nvPr/>
        </p:nvSpPr>
        <p:spPr>
          <a:xfrm>
            <a:off x="6934200" y="4428309"/>
            <a:ext cx="1905000" cy="830997"/>
          </a:xfrm>
          <a:prstGeom prst="rect">
            <a:avLst/>
          </a:prstGeom>
          <a:noFill/>
        </p:spPr>
        <p:txBody>
          <a:bodyPr wrap="square" rtlCol="0">
            <a:spAutoFit/>
          </a:bodyPr>
          <a:lstStyle/>
          <a:p>
            <a:r>
              <a:rPr lang="en-US" sz="2400" dirty="0" smtClean="0">
                <a:solidFill>
                  <a:schemeClr val="bg1"/>
                </a:solidFill>
              </a:rPr>
              <a:t>Money in your pocket</a:t>
            </a:r>
            <a:endParaRPr lang="en-US" sz="2400" dirty="0">
              <a:solidFill>
                <a:schemeClr val="bg1"/>
              </a:solidFill>
            </a:endParaRPr>
          </a:p>
        </p:txBody>
      </p:sp>
    </p:spTree>
    <p:extLst>
      <p:ext uri="{BB962C8B-B14F-4D97-AF65-F5344CB8AC3E}">
        <p14:creationId xmlns:p14="http://schemas.microsoft.com/office/powerpoint/2010/main" val="206540621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400" dirty="0"/>
              <a:t>What is Passive Income?</a:t>
            </a:r>
          </a:p>
        </p:txBody>
      </p:sp>
      <p:sp>
        <p:nvSpPr>
          <p:cNvPr id="3" name="Content Placeholder 2"/>
          <p:cNvSpPr>
            <a:spLocks noGrp="1"/>
          </p:cNvSpPr>
          <p:nvPr>
            <p:ph idx="1"/>
          </p:nvPr>
        </p:nvSpPr>
        <p:spPr/>
        <p:txBody>
          <a:bodyPr>
            <a:normAutofit/>
          </a:bodyPr>
          <a:lstStyle/>
          <a:p>
            <a:r>
              <a:rPr lang="en-US" sz="4000" dirty="0" smtClean="0"/>
              <a:t>We learned that cash flow and passive income actually goes hand In hand because passive income is the money that is made after expenses from a asset. So its kind of the same as cash flow.</a:t>
            </a:r>
            <a:endParaRPr lang="en-US" sz="4000" dirty="0"/>
          </a:p>
        </p:txBody>
      </p:sp>
    </p:spTree>
    <p:extLst>
      <p:ext uri="{BB962C8B-B14F-4D97-AF65-F5344CB8AC3E}">
        <p14:creationId xmlns:p14="http://schemas.microsoft.com/office/powerpoint/2010/main" val="3287732506"/>
      </p:ext>
    </p:extLst>
  </p:cSld>
  <p:clrMapOvr>
    <a:masterClrMapping/>
  </p:clrMapOvr>
  <p:timing>
    <p:tnLst>
      <p:par>
        <p:cTn id="1" dur="indefinite" restart="never" nodeType="tmRoot"/>
      </p:par>
    </p:tnLst>
  </p:timing>
</p:sld>
</file>

<file path=ppt/theme/theme1.xml><?xml version="1.0" encoding="utf-8"?>
<a:theme xmlns:a="http://schemas.openxmlformats.org/drawingml/2006/main" name="Thatch">
  <a:themeElements>
    <a:clrScheme name="Thatch">
      <a:dk1>
        <a:sysClr val="windowText" lastClr="000000"/>
      </a:dk1>
      <a:lt1>
        <a:sysClr val="window" lastClr="FFFFFF"/>
      </a:lt1>
      <a:dk2>
        <a:srgbClr val="1D3641"/>
      </a:dk2>
      <a:lt2>
        <a:srgbClr val="DFE6D0"/>
      </a:lt2>
      <a:accent1>
        <a:srgbClr val="759AA5"/>
      </a:accent1>
      <a:accent2>
        <a:srgbClr val="CFC60D"/>
      </a:accent2>
      <a:accent3>
        <a:srgbClr val="99987F"/>
      </a:accent3>
      <a:accent4>
        <a:srgbClr val="90AC97"/>
      </a:accent4>
      <a:accent5>
        <a:srgbClr val="FFAD1C"/>
      </a:accent5>
      <a:accent6>
        <a:srgbClr val="B9AB6F"/>
      </a:accent6>
      <a:hlink>
        <a:srgbClr val="66AACD"/>
      </a:hlink>
      <a:folHlink>
        <a:srgbClr val="809DB3"/>
      </a:folHlink>
    </a:clrScheme>
    <a:fontScheme name="Median">
      <a:maj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Thatch">
      <a:fillStyleLst>
        <a:solidFill>
          <a:schemeClr val="phClr"/>
        </a:solidFill>
        <a:gradFill rotWithShape="1">
          <a:gsLst>
            <a:gs pos="0">
              <a:schemeClr val="phClr">
                <a:tint val="79000"/>
                <a:satMod val="180000"/>
              </a:schemeClr>
            </a:gs>
            <a:gs pos="65000">
              <a:schemeClr val="phClr">
                <a:tint val="52000"/>
                <a:satMod val="250000"/>
              </a:schemeClr>
            </a:gs>
            <a:gs pos="100000">
              <a:schemeClr val="phClr">
                <a:tint val="29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15875" cap="flat" cmpd="sng" algn="ctr">
          <a:solidFill>
            <a:schemeClr val="phClr"/>
          </a:solidFill>
          <a:prstDash val="solid"/>
        </a:ln>
        <a:ln w="38100" cap="flat" cmpd="sng" algn="ctr">
          <a:solidFill>
            <a:schemeClr val="phClr"/>
          </a:solidFill>
          <a:prstDash val="solid"/>
        </a:ln>
      </a:lnStyleLst>
      <a:effectStyleLst>
        <a:effectStyle>
          <a:effectLst>
            <a:outerShdw blurRad="63500" dist="25400" dir="5400000" rotWithShape="0">
              <a:srgbClr val="000000">
                <a:alpha val="43000"/>
              </a:srgbClr>
            </a:outerShdw>
          </a:effectLst>
        </a:effectStyle>
        <a:effectStyle>
          <a:effectLst>
            <a:outerShdw blurRad="63500" dist="25400" dir="5400000" rotWithShape="0">
              <a:srgbClr val="000000">
                <a:alpha val="43000"/>
              </a:srgbClr>
            </a:outerShdw>
          </a:effectLst>
          <a:scene3d>
            <a:camera prst="orthographicFront">
              <a:rot lat="0" lon="0" rev="0"/>
            </a:camera>
            <a:lightRig rig="brightRoom" dir="t">
              <a:rot lat="0" lon="0" rev="8700000"/>
            </a:lightRig>
          </a:scene3d>
          <a:sp3d contourW="12700" prstMaterial="dkEdge">
            <a:bevelT w="0" h="0" prst="relaxedInset"/>
            <a:contourClr>
              <a:schemeClr val="phClr">
                <a:shade val="65000"/>
                <a:satMod val="150000"/>
              </a:schemeClr>
            </a:contourClr>
          </a:sp3d>
        </a:effectStyle>
        <a:effectStyle>
          <a:effectLst>
            <a:outerShdw blurRad="63500" dist="25400" dir="5400000" rotWithShape="0">
              <a:srgbClr val="000000">
                <a:alpha val="43000"/>
              </a:srgbClr>
            </a:outerShdw>
          </a:effectLst>
          <a:scene3d>
            <a:camera prst="orthographicFront">
              <a:rot lat="0" lon="0" rev="0"/>
            </a:camera>
            <a:lightRig rig="glow" dir="t">
              <a:rot lat="0" lon="0" rev="13200000"/>
            </a:lightRig>
          </a:scene3d>
          <a:sp3d prstMaterial="dkEdge">
            <a:bevelT w="63500" h="50800" prst="relaxedInset"/>
          </a:sp3d>
        </a:effectStyle>
      </a:effectStyleLst>
      <a:bgFillStyleLst>
        <a:solidFill>
          <a:schemeClr val="phClr"/>
        </a:solidFill>
        <a:gradFill rotWithShape="1">
          <a:gsLst>
            <a:gs pos="0">
              <a:schemeClr val="phClr">
                <a:tint val="85000"/>
                <a:shade val="95000"/>
                <a:satMod val="200000"/>
              </a:schemeClr>
            </a:gs>
            <a:gs pos="53000">
              <a:schemeClr val="phClr">
                <a:shade val="60000"/>
                <a:satMod val="220000"/>
              </a:schemeClr>
            </a:gs>
            <a:gs pos="100000">
              <a:schemeClr val="phClr">
                <a:shade val="45000"/>
                <a:satMod val="220000"/>
              </a:schemeClr>
            </a:gs>
          </a:gsLst>
          <a:lin ang="16200000" scaled="0"/>
        </a:gradFill>
        <a:gradFill rotWithShape="1">
          <a:gsLst>
            <a:gs pos="0">
              <a:schemeClr val="phClr">
                <a:tint val="83000"/>
                <a:shade val="97000"/>
                <a:satMod val="230000"/>
              </a:schemeClr>
            </a:gs>
            <a:gs pos="100000">
              <a:schemeClr val="phClr">
                <a:shade val="35000"/>
                <a:satMod val="250000"/>
              </a:schemeClr>
            </a:gs>
          </a:gsLst>
          <a:path path="circle">
            <a:fillToRect l="15000" t="50000" r="85000" b="6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Thatch</Template>
  <TotalTime>305</TotalTime>
  <Words>579</Words>
  <Application>Microsoft Office PowerPoint</Application>
  <PresentationFormat>On-screen Show (4:3)</PresentationFormat>
  <Paragraphs>55</Paragraphs>
  <Slides>13</Slides>
  <Notes>1</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Thatch</vt:lpstr>
      <vt:lpstr>What we learned in financial education</vt:lpstr>
      <vt:lpstr>PowerPoint Presentation</vt:lpstr>
      <vt:lpstr>Assets and Liabilities </vt:lpstr>
      <vt:lpstr>Debt and Loan </vt:lpstr>
      <vt:lpstr>The Difference Between The Rich And The Wealthy.</vt:lpstr>
      <vt:lpstr>What's the difference between positive and negative Cash Flow. </vt:lpstr>
      <vt:lpstr>PowerPoint Presentation</vt:lpstr>
      <vt:lpstr>R.O.I (Return on investment)  </vt:lpstr>
      <vt:lpstr>What is Passive Income?</vt:lpstr>
      <vt:lpstr>Budgets</vt:lpstr>
      <vt:lpstr>What Is The Rat Race.</vt:lpstr>
      <vt:lpstr>PowerPoint Presentation</vt:lpstr>
      <vt:lpstr>The End  And thanks for watching!</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we learned in financial education</dc:title>
  <dc:creator>Windows User</dc:creator>
  <cp:lastModifiedBy>Windows User</cp:lastModifiedBy>
  <cp:revision>36</cp:revision>
  <dcterms:created xsi:type="dcterms:W3CDTF">2014-01-07T16:14:17Z</dcterms:created>
  <dcterms:modified xsi:type="dcterms:W3CDTF">2014-01-21T17:06:32Z</dcterms:modified>
</cp:coreProperties>
</file>