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69A77-5D3B-4DB1-843D-5AF0A5CB2190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07B7B-2BE4-4F83-A443-DF912451D3F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07B7B-2BE4-4F83-A443-DF912451D3FB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79F5CC-B9F4-4068-B630-2F55C1235D07}" type="datetimeFigureOut">
              <a:rPr lang="en-CA" smtClean="0"/>
              <a:t>20/07/2010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A804F0-8E6A-4D2C-8D67-6F46F883A87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858000" cy="189436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The Secret To Getting Rich!!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Mortgages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Lending people money to purchase buildings and/or property.  The buildings and/or property are established as collateral.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low to medium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medium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low (buildings or land must be sold)</a:t>
            </a:r>
            <a:endParaRPr lang="en-CA" dirty="0" smtClean="0"/>
          </a:p>
          <a:p>
            <a:r>
              <a:rPr lang="en-CA" dirty="0" smtClean="0"/>
              <a:t>Term: </a:t>
            </a:r>
            <a:r>
              <a:rPr lang="en-CA" dirty="0" smtClean="0"/>
              <a:t>up to 35 years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Registered Retirement Savings Plan (RRSP)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Any investments that are at least 80% Canadian are registered with the federal government as an RRSP.  In addition to the tax free interest paid by the investment, the government provides a tax credit on the principle equal to the investor’s tax bracket.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low to high (depending on the investment)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high (because of the tax credit)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low (taxes are paid when withdrawn)</a:t>
            </a:r>
            <a:endParaRPr lang="en-CA" dirty="0" smtClean="0"/>
          </a:p>
          <a:p>
            <a:r>
              <a:rPr lang="en-CA" dirty="0" smtClean="0"/>
              <a:t>Term: </a:t>
            </a:r>
            <a:r>
              <a:rPr lang="en-CA" dirty="0" smtClean="0"/>
              <a:t>depends on investment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Stock Market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Bonds: lending a company money for an agreed upon interest rate.</a:t>
            </a:r>
          </a:p>
          <a:p>
            <a:r>
              <a:rPr lang="en-CA" dirty="0" smtClean="0"/>
              <a:t>Stocks: owning a part of a company.  Shares in the company increase in value with the value of the company and the demand for shares.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medium to high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loss of investment to super high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low to medium</a:t>
            </a:r>
            <a:endParaRPr lang="en-CA" dirty="0" smtClean="0"/>
          </a:p>
          <a:p>
            <a:r>
              <a:rPr lang="en-CA" dirty="0" smtClean="0"/>
              <a:t>Term: none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Real Estate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Purchasing buildings or property to rent.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medium to high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medium to high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very low</a:t>
            </a:r>
            <a:endParaRPr lang="en-CA" dirty="0" smtClean="0"/>
          </a:p>
          <a:p>
            <a:r>
              <a:rPr lang="en-CA" dirty="0" smtClean="0"/>
              <a:t>Term: none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Gold, Silver &amp; Collectibles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Purchasing valuable commodities that increase in value over time.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medium to high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low to medium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low to medium</a:t>
            </a:r>
            <a:endParaRPr lang="en-CA" dirty="0" smtClean="0"/>
          </a:p>
          <a:p>
            <a:r>
              <a:rPr lang="en-CA" dirty="0" smtClean="0"/>
              <a:t>Term: none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Mutual Funds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Money pooled by many investors in a mutual fund company of professional financial experts who research the stock and bond markets to invest in a particular sector.  There are bond funds (low risk), balanced funds (medium risk) and equity funds (high risk).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medium to high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low to high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medium (takes about a week to liquidate)</a:t>
            </a:r>
            <a:endParaRPr lang="en-CA" dirty="0" smtClean="0"/>
          </a:p>
          <a:p>
            <a:r>
              <a:rPr lang="en-CA" dirty="0" smtClean="0"/>
              <a:t>Term: </a:t>
            </a:r>
            <a:r>
              <a:rPr lang="en-CA" dirty="0" smtClean="0"/>
              <a:t>three year minimum </a:t>
            </a:r>
            <a:r>
              <a:rPr lang="en-CA" smtClean="0"/>
              <a:t>is recommended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Pyramid Of Investment Risk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had $10,000 to invest, which of the options would you choose, or would you divide the money into several investments?</a:t>
            </a:r>
          </a:p>
          <a:p>
            <a:endParaRPr lang="en-CA" dirty="0" smtClean="0"/>
          </a:p>
          <a:p>
            <a:r>
              <a:rPr lang="en-CA" dirty="0" smtClean="0"/>
              <a:t>Approx. $2000 in low risk, $4000 in medium risk, and $4000 in high risk is a good choice for a young person.  The older you get, the less risk you should take. </a:t>
            </a:r>
          </a:p>
          <a:p>
            <a:r>
              <a:rPr lang="en-CA" dirty="0" smtClean="0"/>
              <a:t>It would be imprudent to put all $10,000 into one investment, especially a high risk one.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Secret of Becoming Rich!</a:t>
            </a:r>
            <a:endParaRPr lang="en-CA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chemeClr val="tx2"/>
                </a:solidFill>
              </a:rPr>
              <a:t>Save at least </a:t>
            </a:r>
            <a:r>
              <a:rPr lang="en-CA" sz="4000" b="1" dirty="0" smtClean="0">
                <a:solidFill>
                  <a:schemeClr val="tx2"/>
                </a:solidFill>
              </a:rPr>
              <a:t>10% </a:t>
            </a:r>
            <a:r>
              <a:rPr lang="en-CA" sz="4000" dirty="0" smtClean="0">
                <a:solidFill>
                  <a:schemeClr val="tx2"/>
                </a:solidFill>
              </a:rPr>
              <a:t>of your income and never spend it, but </a:t>
            </a:r>
            <a:r>
              <a:rPr lang="en-CA" sz="4000" u="sng" dirty="0" smtClean="0">
                <a:solidFill>
                  <a:schemeClr val="tx2"/>
                </a:solidFill>
              </a:rPr>
              <a:t>INVEST</a:t>
            </a:r>
            <a:r>
              <a:rPr lang="en-CA" sz="4000" dirty="0" smtClean="0">
                <a:solidFill>
                  <a:schemeClr val="tx2"/>
                </a:solidFill>
              </a:rPr>
              <a:t> it.</a:t>
            </a:r>
            <a:endParaRPr lang="en-CA" dirty="0" smtClean="0">
              <a:solidFill>
                <a:schemeClr val="tx2"/>
              </a:solidFill>
            </a:endParaRPr>
          </a:p>
          <a:p>
            <a:endParaRPr lang="en-CA" dirty="0" smtClean="0">
              <a:solidFill>
                <a:schemeClr val="tx2"/>
              </a:solidFill>
            </a:endParaRPr>
          </a:p>
          <a:p>
            <a:r>
              <a:rPr lang="en-CA" dirty="0" smtClean="0">
                <a:solidFill>
                  <a:schemeClr val="tx2"/>
                </a:solidFill>
              </a:rPr>
              <a:t>Never spend the principal, but accumulate enough wealth to live off the interest/investment income.</a:t>
            </a:r>
          </a:p>
          <a:p>
            <a:endParaRPr lang="en-CA" dirty="0" smtClean="0">
              <a:solidFill>
                <a:schemeClr val="tx2"/>
              </a:solidFill>
            </a:endParaRPr>
          </a:p>
          <a:p>
            <a:r>
              <a:rPr lang="en-CA" dirty="0" smtClean="0">
                <a:solidFill>
                  <a:schemeClr val="tx2"/>
                </a:solidFill>
              </a:rPr>
              <a:t>Fun Fact!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$100 </a:t>
            </a:r>
            <a:r>
              <a:rPr lang="en-CA" dirty="0" smtClean="0">
                <a:solidFill>
                  <a:schemeClr val="tx2"/>
                </a:solidFill>
              </a:rPr>
              <a:t>a month saved for 45 years at 14% compound interest is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$1,228,800</a:t>
            </a:r>
            <a:r>
              <a:rPr lang="en-CA" dirty="0" smtClean="0">
                <a:solidFill>
                  <a:schemeClr val="tx2"/>
                </a:solidFill>
              </a:rPr>
              <a:t>!  Anyone can be a millionaire!!!</a:t>
            </a:r>
            <a:endParaRPr lang="en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Would You Rather...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Would you rather I gave you one million dollars today or a penny today and then doubled it every day for 30 days?</a:t>
            </a:r>
          </a:p>
          <a:p>
            <a:endParaRPr lang="en-CA" dirty="0" smtClean="0"/>
          </a:p>
          <a:p>
            <a:r>
              <a:rPr lang="en-CA" dirty="0" smtClean="0"/>
              <a:t>$0.01 doubled every day for 30 days = </a:t>
            </a:r>
            <a:r>
              <a:rPr lang="en-CA" sz="4400" dirty="0" smtClean="0">
                <a:solidFill>
                  <a:schemeClr val="accent1"/>
                </a:solidFill>
              </a:rPr>
              <a:t>$10,733,418.00</a:t>
            </a:r>
            <a:endParaRPr lang="en-CA" sz="4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Investment Definitions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/>
                </a:solidFill>
              </a:rPr>
              <a:t>Compound Interest</a:t>
            </a:r>
            <a:r>
              <a:rPr lang="en-CA" dirty="0" smtClean="0">
                <a:solidFill>
                  <a:schemeClr val="tx2"/>
                </a:solidFill>
              </a:rPr>
              <a:t>: earning interest on the previous interest.  The interest must be left in the investment.</a:t>
            </a:r>
          </a:p>
          <a:p>
            <a:r>
              <a:rPr lang="en-CA" dirty="0" smtClean="0">
                <a:solidFill>
                  <a:schemeClr val="accent1"/>
                </a:solidFill>
              </a:rPr>
              <a:t>Risk</a:t>
            </a:r>
            <a:r>
              <a:rPr lang="en-CA" dirty="0" smtClean="0">
                <a:solidFill>
                  <a:schemeClr val="tx2"/>
                </a:solidFill>
              </a:rPr>
              <a:t>: the chance of losing invested money.</a:t>
            </a:r>
          </a:p>
          <a:p>
            <a:r>
              <a:rPr lang="en-CA" dirty="0" smtClean="0">
                <a:solidFill>
                  <a:schemeClr val="accent1"/>
                </a:solidFill>
              </a:rPr>
              <a:t>Rate of Return</a:t>
            </a:r>
            <a:r>
              <a:rPr lang="en-CA" dirty="0" smtClean="0">
                <a:solidFill>
                  <a:schemeClr val="tx2"/>
                </a:solidFill>
              </a:rPr>
              <a:t>: determined by the interest rate and the amount of the investment.</a:t>
            </a:r>
          </a:p>
          <a:p>
            <a:r>
              <a:rPr lang="en-CA" dirty="0" smtClean="0">
                <a:solidFill>
                  <a:schemeClr val="accent1"/>
                </a:solidFill>
              </a:rPr>
              <a:t>Liquidity</a:t>
            </a:r>
            <a:r>
              <a:rPr lang="en-CA" dirty="0" smtClean="0">
                <a:solidFill>
                  <a:schemeClr val="tx2"/>
                </a:solidFill>
              </a:rPr>
              <a:t>: how easily the investment can be turned into cash.</a:t>
            </a:r>
          </a:p>
          <a:p>
            <a:r>
              <a:rPr lang="en-CA" dirty="0" smtClean="0">
                <a:solidFill>
                  <a:schemeClr val="accent1"/>
                </a:solidFill>
              </a:rPr>
              <a:t>Term</a:t>
            </a:r>
            <a:r>
              <a:rPr lang="en-CA" dirty="0" smtClean="0">
                <a:solidFill>
                  <a:schemeClr val="tx2"/>
                </a:solidFill>
              </a:rPr>
              <a:t>: the time after which the interest is paid or the investment no longer pays interest.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Investing Financial Resources</a:t>
            </a:r>
            <a:br>
              <a:rPr lang="en-CA" dirty="0" smtClean="0"/>
            </a:br>
            <a:r>
              <a:rPr lang="en-CA" dirty="0" smtClean="0"/>
              <a:t>aka Money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Chequing</a:t>
            </a:r>
            <a:r>
              <a:rPr lang="en-CA" dirty="0" smtClean="0"/>
              <a:t> Accounts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Bank accounts from which cheques can be written.  The Canadian Deposit Insurance Corporation (CDIC) covers up to $60,000.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none</a:t>
            </a:r>
          </a:p>
          <a:p>
            <a:r>
              <a:rPr lang="en-CA" dirty="0" smtClean="0"/>
              <a:t>Return: almost none</a:t>
            </a:r>
          </a:p>
          <a:p>
            <a:r>
              <a:rPr lang="en-CA" dirty="0" smtClean="0"/>
              <a:t>Liquidity: very high</a:t>
            </a:r>
          </a:p>
          <a:p>
            <a:r>
              <a:rPr lang="en-CA" dirty="0" smtClean="0"/>
              <a:t>Term: none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Savings Accounts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Bank accounts </a:t>
            </a:r>
            <a:r>
              <a:rPr lang="en-CA" dirty="0" smtClean="0"/>
              <a:t>used for saving money.  The CDIC covers up to $60,000.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none</a:t>
            </a:r>
          </a:p>
          <a:p>
            <a:r>
              <a:rPr lang="en-CA" dirty="0" smtClean="0"/>
              <a:t>Return: </a:t>
            </a:r>
            <a:r>
              <a:rPr lang="en-CA" dirty="0" smtClean="0"/>
              <a:t>very low</a:t>
            </a:r>
            <a:endParaRPr lang="en-CA" dirty="0" smtClean="0"/>
          </a:p>
          <a:p>
            <a:r>
              <a:rPr lang="en-CA" dirty="0" smtClean="0"/>
              <a:t>Liquidity</a:t>
            </a:r>
            <a:r>
              <a:rPr lang="en-CA" dirty="0" smtClean="0"/>
              <a:t>: high</a:t>
            </a:r>
            <a:endParaRPr lang="en-CA" dirty="0" smtClean="0"/>
          </a:p>
          <a:p>
            <a:r>
              <a:rPr lang="en-CA" dirty="0" smtClean="0"/>
              <a:t>Term: </a:t>
            </a:r>
            <a:r>
              <a:rPr lang="en-CA" dirty="0" smtClean="0"/>
              <a:t>daily or monthly interest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 Deposits, Guaranteed Investment Certificates (GIC’s)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Money that is deposited for a set length of time: </a:t>
            </a:r>
            <a:r>
              <a:rPr lang="en-CA" dirty="0" err="1" smtClean="0"/>
              <a:t>ie</a:t>
            </a:r>
            <a:r>
              <a:rPr lang="en-CA" dirty="0" smtClean="0"/>
              <a:t>. 1, 2, 3, 4, or 5 years.  There is a financial penalty if the money is withdrawn before the agreed upon period.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low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low to medium, dependent upon length of term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low</a:t>
            </a:r>
            <a:endParaRPr lang="en-CA" dirty="0" smtClean="0"/>
          </a:p>
          <a:p>
            <a:r>
              <a:rPr lang="en-CA" dirty="0" smtClean="0"/>
              <a:t>Term: </a:t>
            </a:r>
            <a:r>
              <a:rPr lang="en-CA" dirty="0" smtClean="0"/>
              <a:t>1, 2, 3, 4, or 5 years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 Savings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Bonds (lending money) issued by the federal government at an established interest rate.  There are two kinds: one that may be liquidated and on that may not.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Risk: </a:t>
            </a:r>
            <a:r>
              <a:rPr lang="en-CA" dirty="0" smtClean="0"/>
              <a:t>very low</a:t>
            </a:r>
            <a:endParaRPr lang="en-CA" dirty="0" smtClean="0"/>
          </a:p>
          <a:p>
            <a:r>
              <a:rPr lang="en-CA" dirty="0" smtClean="0"/>
              <a:t>Return: </a:t>
            </a:r>
            <a:r>
              <a:rPr lang="en-CA" dirty="0" smtClean="0"/>
              <a:t>low to medium</a:t>
            </a:r>
            <a:endParaRPr lang="en-CA" dirty="0" smtClean="0"/>
          </a:p>
          <a:p>
            <a:r>
              <a:rPr lang="en-CA" dirty="0" smtClean="0"/>
              <a:t>Liquidity: </a:t>
            </a:r>
            <a:r>
              <a:rPr lang="en-CA" dirty="0" smtClean="0"/>
              <a:t>low or high, depending on type</a:t>
            </a:r>
            <a:endParaRPr lang="en-CA" dirty="0" smtClean="0"/>
          </a:p>
          <a:p>
            <a:r>
              <a:rPr lang="en-CA" dirty="0" smtClean="0"/>
              <a:t>Term: </a:t>
            </a:r>
            <a:r>
              <a:rPr lang="en-CA" dirty="0" smtClean="0"/>
              <a:t>9 years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840</Words>
  <Application>Microsoft Office PowerPoint</Application>
  <PresentationFormat>On-screen Show (4:3)</PresentationFormat>
  <Paragraphs>110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The Secret To Getting Rich!!</vt:lpstr>
      <vt:lpstr>The Secret of Becoming Rich!</vt:lpstr>
      <vt:lpstr>Would You Rather...</vt:lpstr>
      <vt:lpstr>Investment Definitions</vt:lpstr>
      <vt:lpstr>Investing Financial Resources aka Money</vt:lpstr>
      <vt:lpstr>Chequing Accounts</vt:lpstr>
      <vt:lpstr>Savings Accounts</vt:lpstr>
      <vt:lpstr>Term Deposits, Guaranteed Investment Certificates (GIC’s)</vt:lpstr>
      <vt:lpstr>Canada Savings Bonds</vt:lpstr>
      <vt:lpstr>Mortgages</vt:lpstr>
      <vt:lpstr>Registered Retirement Savings Plan (RRSP)</vt:lpstr>
      <vt:lpstr>Stock Market</vt:lpstr>
      <vt:lpstr>Real Estate</vt:lpstr>
      <vt:lpstr>Gold, Silver &amp; Collectibles</vt:lpstr>
      <vt:lpstr>Mutual Funds</vt:lpstr>
      <vt:lpstr>Pyramid Of Investment Risk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 To Getting Rich!!</dc:title>
  <dc:creator>Jordan</dc:creator>
  <cp:lastModifiedBy>Jordan</cp:lastModifiedBy>
  <cp:revision>6</cp:revision>
  <dcterms:created xsi:type="dcterms:W3CDTF">2010-07-20T16:34:09Z</dcterms:created>
  <dcterms:modified xsi:type="dcterms:W3CDTF">2010-07-20T17:27:15Z</dcterms:modified>
</cp:coreProperties>
</file>