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BAC56-5200-40E9-B6C3-0B6B4BAA4D1A}" type="datetimeFigureOut">
              <a:rPr lang="en-CA" smtClean="0"/>
              <a:t>14/07/2010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E2317-7C6C-488E-8ECC-C0AF34F136F5}"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5DEE2317-7C6C-488E-8ECC-C0AF34F136F5}" type="slidenum">
              <a:rPr lang="en-CA" smtClean="0"/>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AF54D879-31D8-4300-AE18-B6432DB9F837}"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F54D879-31D8-4300-AE18-B6432DB9F83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F54D879-31D8-4300-AE18-B6432DB9F83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F54D879-31D8-4300-AE18-B6432DB9F83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F54D879-31D8-4300-AE18-B6432DB9F837}"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F54D879-31D8-4300-AE18-B6432DB9F83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AF54D879-31D8-4300-AE18-B6432DB9F837}"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AF54D879-31D8-4300-AE18-B6432DB9F83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AF54D879-31D8-4300-AE18-B6432DB9F837}"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F54D879-31D8-4300-AE18-B6432DB9F837}"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159CC1E-221F-47A7-AD74-9A5E35F83A04}" type="datetimeFigureOut">
              <a:rPr lang="en-CA" smtClean="0"/>
              <a:t>14/07/2010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AF54D879-31D8-4300-AE18-B6432DB9F837}"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59CC1E-221F-47A7-AD74-9A5E35F83A04}" type="datetimeFigureOut">
              <a:rPr lang="en-CA" smtClean="0"/>
              <a:t>14/07/2010</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54D879-31D8-4300-AE18-B6432DB9F837}"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Hidden Job Market</a:t>
            </a:r>
            <a:endParaRPr lang="en-CA" dirty="0"/>
          </a:p>
        </p:txBody>
      </p:sp>
      <p:sp>
        <p:nvSpPr>
          <p:cNvPr id="3" name="Subtitle 2"/>
          <p:cNvSpPr>
            <a:spLocks noGrp="1"/>
          </p:cNvSpPr>
          <p:nvPr>
            <p:ph type="subTitle" idx="1"/>
          </p:nvPr>
        </p:nvSpPr>
        <p:spPr/>
        <p:txBody>
          <a:bodyPr>
            <a:normAutofit/>
          </a:bodyPr>
          <a:lstStyle/>
          <a:p>
            <a:r>
              <a:rPr lang="en-CA" sz="2800" dirty="0" smtClean="0"/>
              <a:t>I am ready for a job, now how do I find one?</a:t>
            </a:r>
            <a:endParaRPr lang="en-C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do you find a Job then??</a:t>
            </a:r>
            <a:endParaRPr lang="en-CA" dirty="0"/>
          </a:p>
        </p:txBody>
      </p:sp>
      <p:sp>
        <p:nvSpPr>
          <p:cNvPr id="3" name="Text Placeholder 2"/>
          <p:cNvSpPr>
            <a:spLocks noGrp="1"/>
          </p:cNvSpPr>
          <p:nvPr>
            <p:ph type="body" idx="1"/>
          </p:nvPr>
        </p:nvSpPr>
        <p:spPr>
          <a:xfrm>
            <a:off x="2578392" y="260648"/>
            <a:ext cx="6400800" cy="2304256"/>
          </a:xfrm>
        </p:spPr>
        <p:txBody>
          <a:bodyPr>
            <a:normAutofit/>
          </a:bodyPr>
          <a:lstStyle/>
          <a:p>
            <a:r>
              <a:rPr lang="en-CA" sz="3600" dirty="0" smtClean="0"/>
              <a:t>80% of jobs are not advertised</a:t>
            </a:r>
            <a:endParaRPr lang="en-CA"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Classified Ads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solidFill>
                  <a:schemeClr val="accent3">
                    <a:lumMod val="40000"/>
                    <a:lumOff val="60000"/>
                  </a:schemeClr>
                </a:solidFill>
              </a:rPr>
              <a:t>Work Searcher Perspective </a:t>
            </a:r>
            <a:r>
              <a:rPr lang="en-CA" dirty="0" smtClean="0"/>
              <a:t>– inexpensive, readily available and categorized, as classified ads are typically used by the entire general public, it offers the greatest possible competition.</a:t>
            </a:r>
          </a:p>
          <a:p>
            <a:r>
              <a:rPr lang="en-CA" dirty="0" smtClean="0">
                <a:solidFill>
                  <a:schemeClr val="accent3">
                    <a:lumMod val="40000"/>
                    <a:lumOff val="60000"/>
                  </a:schemeClr>
                </a:solidFill>
              </a:rPr>
              <a:t>Employer Perspective </a:t>
            </a:r>
            <a:r>
              <a:rPr lang="en-CA" dirty="0" smtClean="0"/>
              <a:t>– least effective way of finding a suitable candidate, receive lots of ill-qualified applicants, often employers are obligated to post positions that they fill from within, employers who do not post their company name may not be reputable, employers may assess candidates as lazy, highly reputable employers seldom have to advertise as skilled work searchers approach them regularly.</a:t>
            </a:r>
          </a:p>
          <a:p>
            <a:r>
              <a:rPr lang="en-CA" dirty="0" smtClean="0">
                <a:solidFill>
                  <a:schemeClr val="accent3">
                    <a:lumMod val="40000"/>
                    <a:lumOff val="60000"/>
                  </a:schemeClr>
                </a:solidFill>
              </a:rPr>
              <a:t>CHANCE OF FINDING A MATCH </a:t>
            </a:r>
            <a:r>
              <a:rPr lang="en-CA" dirty="0" smtClean="0"/>
              <a:t>– </a:t>
            </a:r>
            <a:r>
              <a:rPr lang="en-CA" dirty="0" smtClean="0">
                <a:solidFill>
                  <a:schemeClr val="accent2">
                    <a:lumMod val="60000"/>
                    <a:lumOff val="40000"/>
                  </a:schemeClr>
                </a:solidFill>
              </a:rPr>
              <a:t>3-7%</a:t>
            </a:r>
            <a:endParaRPr lang="en-CA" dirty="0">
              <a:solidFill>
                <a:schemeClr val="accent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Online Job Posting </a:t>
            </a:r>
            <a:r>
              <a:rPr lang="en-CA" sz="2700" dirty="0" smtClean="0"/>
              <a:t>(</a:t>
            </a:r>
            <a:r>
              <a:rPr lang="en-CA" sz="2700" dirty="0" err="1" smtClean="0"/>
              <a:t>eg</a:t>
            </a:r>
            <a:r>
              <a:rPr lang="en-CA" sz="2700" dirty="0" smtClean="0"/>
              <a:t>. monster.ca)</a:t>
            </a:r>
            <a:endParaRPr lang="en-CA" sz="2700" dirty="0"/>
          </a:p>
        </p:txBody>
      </p:sp>
      <p:sp>
        <p:nvSpPr>
          <p:cNvPr id="3" name="Content Placeholder 2"/>
          <p:cNvSpPr>
            <a:spLocks noGrp="1"/>
          </p:cNvSpPr>
          <p:nvPr>
            <p:ph idx="1"/>
          </p:nvPr>
        </p:nvSpPr>
        <p:spPr/>
        <p:txBody>
          <a:bodyPr>
            <a:normAutofit/>
          </a:bodyPr>
          <a:lstStyle/>
          <a:p>
            <a:r>
              <a:rPr lang="en-CA" sz="2800" dirty="0" smtClean="0">
                <a:solidFill>
                  <a:schemeClr val="accent3">
                    <a:lumMod val="40000"/>
                    <a:lumOff val="60000"/>
                  </a:schemeClr>
                </a:solidFill>
              </a:rPr>
              <a:t>Work Searcher Perspective </a:t>
            </a:r>
            <a:r>
              <a:rPr lang="en-CA" sz="2800" dirty="0" smtClean="0"/>
              <a:t>– </a:t>
            </a:r>
            <a:r>
              <a:rPr lang="en-CA" sz="2800" dirty="0" smtClean="0"/>
              <a:t>easily available from home, able to put out many resumes, some positions may not be close to home.</a:t>
            </a:r>
            <a:endParaRPr lang="en-CA" sz="2800" dirty="0" smtClean="0"/>
          </a:p>
          <a:p>
            <a:r>
              <a:rPr lang="en-CA" sz="2800" dirty="0" smtClean="0">
                <a:solidFill>
                  <a:schemeClr val="accent3">
                    <a:lumMod val="40000"/>
                    <a:lumOff val="60000"/>
                  </a:schemeClr>
                </a:solidFill>
              </a:rPr>
              <a:t>Employer Perspective </a:t>
            </a:r>
            <a:r>
              <a:rPr lang="en-CA" sz="2800" dirty="0" smtClean="0"/>
              <a:t>– </a:t>
            </a:r>
            <a:r>
              <a:rPr lang="en-CA" sz="2800" dirty="0" smtClean="0"/>
              <a:t>broad access to work searchers, can be as many as 100 to 1000 work searchers for every position posted.</a:t>
            </a:r>
            <a:endParaRPr lang="en-CA" sz="2800" dirty="0" smtClean="0"/>
          </a:p>
          <a:p>
            <a:r>
              <a:rPr lang="en-CA" sz="2800" dirty="0" smtClean="0">
                <a:solidFill>
                  <a:schemeClr val="accent3">
                    <a:lumMod val="40000"/>
                    <a:lumOff val="60000"/>
                  </a:schemeClr>
                </a:solidFill>
              </a:rPr>
              <a:t>CHANCE OF FINDING A MATCH </a:t>
            </a:r>
            <a:r>
              <a:rPr lang="en-CA" sz="2800" dirty="0" smtClean="0"/>
              <a:t>– </a:t>
            </a:r>
            <a:r>
              <a:rPr lang="en-CA" sz="2800" dirty="0" smtClean="0">
                <a:solidFill>
                  <a:schemeClr val="accent2">
                    <a:lumMod val="60000"/>
                    <a:lumOff val="40000"/>
                  </a:schemeClr>
                </a:solidFill>
              </a:rPr>
              <a:t>1-3%</a:t>
            </a:r>
            <a:endParaRPr lang="en-CA" sz="2800" dirty="0" smtClean="0">
              <a:solidFill>
                <a:schemeClr val="accent2">
                  <a:lumMod val="60000"/>
                  <a:lumOff val="40000"/>
                </a:schemeClr>
              </a:solidFill>
            </a:endParaRP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Agencies or Placement Services</a:t>
            </a:r>
            <a:endParaRPr lang="en-CA" dirty="0"/>
          </a:p>
        </p:txBody>
      </p:sp>
      <p:sp>
        <p:nvSpPr>
          <p:cNvPr id="3" name="Content Placeholder 2"/>
          <p:cNvSpPr>
            <a:spLocks noGrp="1"/>
          </p:cNvSpPr>
          <p:nvPr>
            <p:ph idx="1"/>
          </p:nvPr>
        </p:nvSpPr>
        <p:spPr/>
        <p:txBody>
          <a:bodyPr>
            <a:normAutofit/>
          </a:bodyPr>
          <a:lstStyle/>
          <a:p>
            <a:r>
              <a:rPr lang="en-CA" sz="2800" dirty="0" smtClean="0">
                <a:solidFill>
                  <a:schemeClr val="accent3">
                    <a:lumMod val="40000"/>
                    <a:lumOff val="60000"/>
                  </a:schemeClr>
                </a:solidFill>
              </a:rPr>
              <a:t>Work Searcher Perspective </a:t>
            </a:r>
            <a:r>
              <a:rPr lang="en-CA" sz="2800" dirty="0" smtClean="0"/>
              <a:t>– </a:t>
            </a:r>
            <a:r>
              <a:rPr lang="en-CA" sz="2800" dirty="0" smtClean="0"/>
              <a:t>help in preparing self-marketing tools, assistance with evaluating employers and employment opportunities, may be fees.</a:t>
            </a:r>
            <a:endParaRPr lang="en-CA" sz="2800" dirty="0" smtClean="0"/>
          </a:p>
          <a:p>
            <a:r>
              <a:rPr lang="en-CA" sz="2800" dirty="0" smtClean="0">
                <a:solidFill>
                  <a:schemeClr val="accent3">
                    <a:lumMod val="40000"/>
                    <a:lumOff val="60000"/>
                  </a:schemeClr>
                </a:solidFill>
              </a:rPr>
              <a:t>Employer Perspective </a:t>
            </a:r>
            <a:r>
              <a:rPr lang="en-CA" sz="2800" dirty="0" smtClean="0"/>
              <a:t>– </a:t>
            </a:r>
            <a:r>
              <a:rPr lang="en-CA" sz="2800" dirty="0" smtClean="0"/>
              <a:t>can alleviate some hiring time and concerns, agency may provide screening, may be fees.</a:t>
            </a:r>
            <a:endParaRPr lang="en-CA" sz="2800"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Responding to News or Current Events</a:t>
            </a:r>
            <a:endParaRPr lang="en-CA" dirty="0"/>
          </a:p>
        </p:txBody>
      </p:sp>
      <p:sp>
        <p:nvSpPr>
          <p:cNvPr id="3" name="Content Placeholder 2"/>
          <p:cNvSpPr>
            <a:spLocks noGrp="1"/>
          </p:cNvSpPr>
          <p:nvPr>
            <p:ph idx="1"/>
          </p:nvPr>
        </p:nvSpPr>
        <p:spPr/>
        <p:txBody>
          <a:bodyPr>
            <a:normAutofit fontScale="85000" lnSpcReduction="10000"/>
          </a:bodyPr>
          <a:lstStyle/>
          <a:p>
            <a:pPr>
              <a:buNone/>
            </a:pPr>
            <a:r>
              <a:rPr lang="en-CA" dirty="0" smtClean="0"/>
              <a:t>(when a news item indicates a new project or opportunity, approaching employer)</a:t>
            </a:r>
          </a:p>
          <a:p>
            <a:r>
              <a:rPr lang="en-CA" dirty="0" smtClean="0">
                <a:solidFill>
                  <a:schemeClr val="accent3">
                    <a:lumMod val="40000"/>
                    <a:lumOff val="60000"/>
                  </a:schemeClr>
                </a:solidFill>
              </a:rPr>
              <a:t>Work Searcher Perspective </a:t>
            </a:r>
            <a:r>
              <a:rPr lang="en-CA" dirty="0" smtClean="0"/>
              <a:t>– takes more time – typically up to 12 weeks, requires research, opportunity to apply before the rest of the applicants, less competition and greater opportunity.</a:t>
            </a:r>
            <a:endParaRPr lang="en-CA" dirty="0" smtClean="0"/>
          </a:p>
          <a:p>
            <a:r>
              <a:rPr lang="en-CA" dirty="0" smtClean="0">
                <a:solidFill>
                  <a:schemeClr val="accent3">
                    <a:lumMod val="40000"/>
                    <a:lumOff val="60000"/>
                  </a:schemeClr>
                </a:solidFill>
              </a:rPr>
              <a:t>Employer Perspective </a:t>
            </a:r>
            <a:r>
              <a:rPr lang="en-CA" dirty="0" smtClean="0"/>
              <a:t>– </a:t>
            </a:r>
            <a:r>
              <a:rPr lang="en-CA" dirty="0" smtClean="0"/>
              <a:t>shows initiative, demonstrates critical thinking skills, addresses staffing needs before the become acute.</a:t>
            </a:r>
            <a:endParaRPr lang="en-CA" dirty="0" smtClean="0"/>
          </a:p>
          <a:p>
            <a:r>
              <a:rPr lang="en-CA" dirty="0" smtClean="0">
                <a:solidFill>
                  <a:schemeClr val="accent3">
                    <a:lumMod val="40000"/>
                    <a:lumOff val="60000"/>
                  </a:schemeClr>
                </a:solidFill>
              </a:rPr>
              <a:t>CHANCE OF FINDING A MATCH </a:t>
            </a:r>
            <a:r>
              <a:rPr lang="en-CA" dirty="0" smtClean="0"/>
              <a:t>– </a:t>
            </a:r>
            <a:r>
              <a:rPr lang="en-CA" dirty="0" smtClean="0">
                <a:solidFill>
                  <a:schemeClr val="accent2">
                    <a:lumMod val="60000"/>
                    <a:lumOff val="40000"/>
                  </a:schemeClr>
                </a:solidFill>
              </a:rPr>
              <a:t>&gt;40%</a:t>
            </a:r>
            <a:endParaRPr lang="en-CA" dirty="0" smtClean="0">
              <a:solidFill>
                <a:schemeClr val="accent2">
                  <a:lumMod val="60000"/>
                  <a:lumOff val="40000"/>
                </a:schemeClr>
              </a:solidFill>
            </a:endParaRPr>
          </a:p>
          <a:p>
            <a:pPr>
              <a:buNone/>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Direct, Unsolicited Contact</a:t>
            </a:r>
            <a:endParaRPr lang="en-CA" dirty="0"/>
          </a:p>
        </p:txBody>
      </p:sp>
      <p:sp>
        <p:nvSpPr>
          <p:cNvPr id="3" name="Content Placeholder 2"/>
          <p:cNvSpPr>
            <a:spLocks noGrp="1"/>
          </p:cNvSpPr>
          <p:nvPr>
            <p:ph idx="1"/>
          </p:nvPr>
        </p:nvSpPr>
        <p:spPr/>
        <p:txBody>
          <a:bodyPr>
            <a:normAutofit/>
          </a:bodyPr>
          <a:lstStyle/>
          <a:p>
            <a:r>
              <a:rPr lang="en-CA" sz="2800" dirty="0" smtClean="0">
                <a:solidFill>
                  <a:schemeClr val="accent3">
                    <a:lumMod val="40000"/>
                    <a:lumOff val="60000"/>
                  </a:schemeClr>
                </a:solidFill>
              </a:rPr>
              <a:t>Work Searcher Perspective </a:t>
            </a:r>
            <a:r>
              <a:rPr lang="en-CA" sz="2800" dirty="0" smtClean="0"/>
              <a:t>– </a:t>
            </a:r>
            <a:r>
              <a:rPr lang="en-CA" sz="2800" dirty="0" smtClean="0"/>
              <a:t>chance of face to face rejection is difficult, unsure of process and proper behaviour, fear of the secretarial blockade, wants considerable research.</a:t>
            </a:r>
            <a:endParaRPr lang="en-CA" sz="2800" dirty="0" smtClean="0"/>
          </a:p>
          <a:p>
            <a:r>
              <a:rPr lang="en-CA" sz="2800" dirty="0" smtClean="0">
                <a:solidFill>
                  <a:schemeClr val="accent3">
                    <a:lumMod val="40000"/>
                    <a:lumOff val="60000"/>
                  </a:schemeClr>
                </a:solidFill>
              </a:rPr>
              <a:t>Employer Perspective </a:t>
            </a:r>
            <a:r>
              <a:rPr lang="en-CA" sz="2800" dirty="0" smtClean="0"/>
              <a:t>– </a:t>
            </a:r>
            <a:r>
              <a:rPr lang="en-CA" sz="2800" dirty="0" smtClean="0"/>
              <a:t>shows initiative, follow-through and courage.</a:t>
            </a:r>
            <a:endParaRPr lang="en-CA" sz="2800" dirty="0" smtClean="0"/>
          </a:p>
          <a:p>
            <a:r>
              <a:rPr lang="en-CA" sz="2800" dirty="0" smtClean="0">
                <a:solidFill>
                  <a:schemeClr val="accent3">
                    <a:lumMod val="40000"/>
                    <a:lumOff val="60000"/>
                  </a:schemeClr>
                </a:solidFill>
              </a:rPr>
              <a:t>CHANCE OF FINDING A MATCH </a:t>
            </a:r>
            <a:r>
              <a:rPr lang="en-CA" sz="2800" dirty="0" smtClean="0"/>
              <a:t>– </a:t>
            </a:r>
            <a:r>
              <a:rPr lang="en-CA" sz="2800" dirty="0" smtClean="0">
                <a:solidFill>
                  <a:schemeClr val="accent2">
                    <a:lumMod val="60000"/>
                    <a:lumOff val="40000"/>
                  </a:schemeClr>
                </a:solidFill>
              </a:rPr>
              <a:t>&gt;50%</a:t>
            </a:r>
            <a:endParaRPr lang="en-CA" sz="2800" dirty="0" smtClean="0">
              <a:solidFill>
                <a:schemeClr val="accent2">
                  <a:lumMod val="60000"/>
                  <a:lumOff val="40000"/>
                </a:schemeClr>
              </a:solidFill>
            </a:endParaRP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Word of Mouth</a:t>
            </a:r>
            <a:r>
              <a:rPr lang="en-CA" sz="1800" dirty="0" smtClean="0"/>
              <a:t> </a:t>
            </a:r>
            <a:r>
              <a:rPr lang="en-CA" sz="2700" dirty="0" smtClean="0"/>
              <a:t>(referral from friend or family member)</a:t>
            </a:r>
            <a:endParaRPr lang="en-CA" sz="2700" dirty="0"/>
          </a:p>
        </p:txBody>
      </p:sp>
      <p:sp>
        <p:nvSpPr>
          <p:cNvPr id="3" name="Content Placeholder 2"/>
          <p:cNvSpPr>
            <a:spLocks noGrp="1"/>
          </p:cNvSpPr>
          <p:nvPr>
            <p:ph idx="1"/>
          </p:nvPr>
        </p:nvSpPr>
        <p:spPr/>
        <p:txBody>
          <a:bodyPr>
            <a:normAutofit/>
          </a:bodyPr>
          <a:lstStyle/>
          <a:p>
            <a:r>
              <a:rPr lang="en-CA" sz="2800" dirty="0" smtClean="0">
                <a:solidFill>
                  <a:schemeClr val="accent3">
                    <a:lumMod val="40000"/>
                    <a:lumOff val="60000"/>
                  </a:schemeClr>
                </a:solidFill>
              </a:rPr>
              <a:t>Work Searcher Perspective </a:t>
            </a:r>
            <a:r>
              <a:rPr lang="en-CA" sz="2800" dirty="0" smtClean="0"/>
              <a:t>– </a:t>
            </a:r>
            <a:r>
              <a:rPr lang="en-CA" sz="2800" dirty="0" smtClean="0"/>
              <a:t>may value doing it “alone”, unsure if able to live up to expectations.</a:t>
            </a:r>
            <a:endParaRPr lang="en-CA" sz="2800" dirty="0" smtClean="0"/>
          </a:p>
          <a:p>
            <a:r>
              <a:rPr lang="en-CA" sz="2800" dirty="0" smtClean="0">
                <a:solidFill>
                  <a:schemeClr val="accent3">
                    <a:lumMod val="40000"/>
                    <a:lumOff val="60000"/>
                  </a:schemeClr>
                </a:solidFill>
              </a:rPr>
              <a:t>Employer Perspective </a:t>
            </a:r>
            <a:r>
              <a:rPr lang="en-CA" sz="2800" dirty="0" smtClean="0"/>
              <a:t>– </a:t>
            </a:r>
            <a:r>
              <a:rPr lang="en-CA" sz="2800" dirty="0" smtClean="0"/>
              <a:t>if the referral source is reputable, employers will often “create” a position, shows accountability.</a:t>
            </a:r>
            <a:endParaRPr lang="en-CA" sz="2800" dirty="0" smtClean="0"/>
          </a:p>
          <a:p>
            <a:r>
              <a:rPr lang="en-CA" sz="2800" dirty="0" smtClean="0">
                <a:solidFill>
                  <a:schemeClr val="accent3">
                    <a:lumMod val="40000"/>
                    <a:lumOff val="60000"/>
                  </a:schemeClr>
                </a:solidFill>
              </a:rPr>
              <a:t>CHANCE OF FINDING A MATCH </a:t>
            </a:r>
            <a:r>
              <a:rPr lang="en-CA" sz="2800" dirty="0" smtClean="0"/>
              <a:t>– </a:t>
            </a:r>
            <a:r>
              <a:rPr lang="en-CA" sz="2800" dirty="0" smtClean="0">
                <a:solidFill>
                  <a:schemeClr val="accent2">
                    <a:lumMod val="60000"/>
                    <a:lumOff val="40000"/>
                  </a:schemeClr>
                </a:solidFill>
              </a:rPr>
              <a:t>&gt;67%</a:t>
            </a:r>
            <a:endParaRPr lang="en-CA" sz="2800" dirty="0" smtClean="0">
              <a:solidFill>
                <a:schemeClr val="accent2">
                  <a:lumMod val="60000"/>
                  <a:lumOff val="40000"/>
                </a:schemeClr>
              </a:solidFill>
            </a:endParaRP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Dilemma</a:t>
            </a:r>
            <a:endParaRPr lang="en-CA" dirty="0"/>
          </a:p>
        </p:txBody>
      </p:sp>
      <p:sp>
        <p:nvSpPr>
          <p:cNvPr id="3" name="Content Placeholder 2"/>
          <p:cNvSpPr>
            <a:spLocks noGrp="1"/>
          </p:cNvSpPr>
          <p:nvPr>
            <p:ph idx="1"/>
          </p:nvPr>
        </p:nvSpPr>
        <p:spPr/>
        <p:txBody>
          <a:bodyPr/>
          <a:lstStyle/>
          <a:p>
            <a:r>
              <a:rPr lang="en-CA" dirty="0" smtClean="0"/>
              <a:t>The method that work searchers use most, the newspapers, is the method that employers use least.</a:t>
            </a:r>
          </a:p>
          <a:p>
            <a:r>
              <a:rPr lang="en-CA" dirty="0" smtClean="0"/>
              <a:t>The method that employers use most, word of mouth and direct contact, is the method that work searchers use least.</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TotalTime>
  <Words>500</Words>
  <Application>Microsoft Office PowerPoint</Application>
  <PresentationFormat>On-screen Show (4:3)</PresentationFormat>
  <Paragraphs>40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The Hidden Job Market</vt:lpstr>
      <vt:lpstr>How do you find a Job then??</vt:lpstr>
      <vt:lpstr>Classified Ads</vt:lpstr>
      <vt:lpstr>Online Job Posting (eg. monster.ca)</vt:lpstr>
      <vt:lpstr>Agencies or Placement Services</vt:lpstr>
      <vt:lpstr>Responding to News or Current Events</vt:lpstr>
      <vt:lpstr>Direct, Unsolicited Contact</vt:lpstr>
      <vt:lpstr>Word of Mouth (referral from friend or family member)</vt:lpstr>
      <vt:lpstr>The Dilemma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Hidden Job Market</dc:title>
  <dc:creator>Jordan</dc:creator>
  <cp:lastModifiedBy>Jordan</cp:lastModifiedBy>
  <cp:revision>7</cp:revision>
  <dcterms:created xsi:type="dcterms:W3CDTF">2010-07-14T18:26:42Z</dcterms:created>
  <dcterms:modified xsi:type="dcterms:W3CDTF">2010-07-14T19:29:28Z</dcterms:modified>
</cp:coreProperties>
</file>