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/>
  </p:normalViewPr>
  <p:slideViewPr>
    <p:cSldViewPr>
      <p:cViewPr varScale="1">
        <p:scale>
          <a:sx n="70" d="100"/>
          <a:sy n="70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783C7B-12EC-49B5-9F7C-7DB546164CF8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3C654FE-C95D-47DF-B200-A8A44272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1.3 –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Our Solar System</a:t>
            </a:r>
            <a:r>
              <a:rPr lang="en-US" dirty="0"/>
              <a:t>  (pages 392 – 399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Sun</a:t>
            </a:r>
            <a:r>
              <a:rPr lang="en-US" b="1" dirty="0"/>
              <a:t> </a:t>
            </a:r>
            <a:r>
              <a:rPr lang="en-US" dirty="0"/>
              <a:t>emits charged particles in all directions. This solar wind bombards the Earth at 400km/s, but the magnetic field of the Earth protects us</a:t>
            </a:r>
            <a:r>
              <a:rPr lang="en-US" dirty="0" smtClean="0"/>
              <a:t>.</a:t>
            </a:r>
          </a:p>
          <a:p>
            <a:r>
              <a:rPr lang="en-US" dirty="0"/>
              <a:t>The formation of our solar system is based on the '</a:t>
            </a:r>
            <a:r>
              <a:rPr lang="en-US" b="1" u="sng" dirty="0" err="1"/>
              <a:t>protoplanet</a:t>
            </a:r>
            <a:r>
              <a:rPr lang="en-US" b="1" u="sng" dirty="0"/>
              <a:t> hypothesis</a:t>
            </a:r>
            <a:r>
              <a:rPr lang="en-US" dirty="0"/>
              <a:t>', which follows three steps: </a:t>
            </a:r>
          </a:p>
          <a:p>
            <a:pPr lvl="1"/>
            <a:r>
              <a:rPr lang="en-US" dirty="0"/>
              <a:t>A cloud of gas &amp; dust in space begin swirling </a:t>
            </a:r>
          </a:p>
          <a:p>
            <a:pPr lvl="1"/>
            <a:r>
              <a:rPr lang="en-US" dirty="0"/>
              <a:t>Most of the matter (more than 90% of it) accumulates in the center - forming the Sun.</a:t>
            </a:r>
          </a:p>
          <a:p>
            <a:pPr lvl="1"/>
            <a:r>
              <a:rPr lang="en-US" dirty="0"/>
              <a:t>The remaining materials accumulate (forming planets) and circle the Sun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Our Planets Fall into two categories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Inner or Terrestrial Planets</a:t>
            </a:r>
            <a:r>
              <a:rPr lang="en-US" dirty="0"/>
              <a:t>:  Consist of the first four planets.  They are closer to the Sun, rocky and smaller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Outer or Jovian Planets</a:t>
            </a:r>
            <a:r>
              <a:rPr lang="en-US" dirty="0"/>
              <a:t>:  Consist of the last four planets.  They are colder and further away from the Sun, gaseous and larger.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wilsonsd.org/77021251110122431/lib/77021251110122431/terr_sizes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226300" cy="3146937"/>
          </a:xfrm>
          <a:prstGeom prst="rect">
            <a:avLst/>
          </a:prstGeom>
          <a:noFill/>
        </p:spPr>
      </p:pic>
      <p:pic>
        <p:nvPicPr>
          <p:cNvPr id="21508" name="Picture 4" descr="http://sse.jpl.nasa.gov/multimedia/gallery/gas_siz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83768"/>
            <a:ext cx="7302500" cy="317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sbau.org/images/planets/untitl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21" y="533400"/>
            <a:ext cx="896457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b="1" u="sng" dirty="0" smtClean="0"/>
              <a:t>Other bodies in our solar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95800" cy="5135563"/>
          </a:xfrm>
        </p:spPr>
        <p:txBody>
          <a:bodyPr/>
          <a:lstStyle/>
          <a:p>
            <a:r>
              <a:rPr lang="en-US" b="1" dirty="0"/>
              <a:t>Asteroid</a:t>
            </a:r>
            <a:r>
              <a:rPr lang="en-US" dirty="0"/>
              <a:t>:  small, rocky or metallic bodies traveling in space.  A narrow belt of asteroids is located between Mars and Jupiter.</a:t>
            </a:r>
          </a:p>
          <a:p>
            <a:endParaRPr lang="en-US" dirty="0"/>
          </a:p>
        </p:txBody>
      </p:sp>
      <p:pic>
        <p:nvPicPr>
          <p:cNvPr id="26626" name="Picture 2" descr="http://www.astro.washington.edu/users/premap/images/project_images/aste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57650"/>
            <a:ext cx="3733800" cy="28003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2438400"/>
            <a:ext cx="4495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4724400"/>
            <a:ext cx="4495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Comet</a:t>
            </a:r>
            <a:r>
              <a:rPr lang="en-US" sz="3200" dirty="0"/>
              <a:t>:  Objects made up of dust and ice that travel through space.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4" descr="http://wmatem.eis.uva.es/~marsan/discover/comets/comet-w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952875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en-US" b="1" dirty="0"/>
              <a:t>Meteoroids</a:t>
            </a:r>
            <a:r>
              <a:rPr lang="en-US" dirty="0"/>
              <a:t>:  small pieces of rock flying through space.</a:t>
            </a:r>
          </a:p>
          <a:p>
            <a:r>
              <a:rPr lang="en-US" b="1" dirty="0"/>
              <a:t>Meteor</a:t>
            </a:r>
            <a:r>
              <a:rPr lang="en-US" dirty="0"/>
              <a:t>:  rocks flying through Earth’s atmosphere and give off light.</a:t>
            </a:r>
          </a:p>
          <a:p>
            <a:r>
              <a:rPr lang="en-US" b="1" dirty="0"/>
              <a:t>Meteorite</a:t>
            </a:r>
            <a:r>
              <a:rPr lang="en-US" dirty="0"/>
              <a:t>:  meteor that hits the Earth’s surface.</a:t>
            </a:r>
          </a:p>
          <a:p>
            <a:endParaRPr lang="en-US" dirty="0"/>
          </a:p>
        </p:txBody>
      </p:sp>
      <p:pic>
        <p:nvPicPr>
          <p:cNvPr id="27650" name="Picture 2" descr="http://www.farfuture.org/fig/cr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91000"/>
            <a:ext cx="2857500" cy="2400300"/>
          </a:xfrm>
          <a:prstGeom prst="rect">
            <a:avLst/>
          </a:prstGeom>
          <a:noFill/>
        </p:spPr>
      </p:pic>
      <p:pic>
        <p:nvPicPr>
          <p:cNvPr id="27652" name="Picture 4" descr="http://img.dailymail.co.uk/i/pix/2008/03_04/meteorREX2603_468x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2895600" cy="3409136"/>
          </a:xfrm>
          <a:prstGeom prst="rect">
            <a:avLst/>
          </a:prstGeom>
          <a:noFill/>
        </p:spPr>
      </p:pic>
      <p:pic>
        <p:nvPicPr>
          <p:cNvPr id="27654" name="Picture 6" descr="http://www2.ifa.hawaii.edu/newsletters/images/23largeMeteor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447" y="4419600"/>
            <a:ext cx="2795953" cy="2019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r>
              <a:rPr lang="en-US" b="1" dirty="0"/>
              <a:t>Solar Eclipse</a:t>
            </a:r>
            <a:r>
              <a:rPr lang="en-US" dirty="0"/>
              <a:t>:  When the moon blocks the Sun’s light from Earth.</a:t>
            </a:r>
          </a:p>
          <a:p>
            <a:r>
              <a:rPr lang="en-US" b="1" dirty="0"/>
              <a:t>Lunar Eclipse</a:t>
            </a:r>
            <a:r>
              <a:rPr lang="en-US" dirty="0"/>
              <a:t>:  When Earth blocks the Sun’s light from hitting the moon.</a:t>
            </a:r>
          </a:p>
          <a:p>
            <a:endParaRPr lang="en-US" dirty="0"/>
          </a:p>
        </p:txBody>
      </p:sp>
      <p:pic>
        <p:nvPicPr>
          <p:cNvPr id="28674" name="Picture 2" descr="http://www.hpb.at/galleries/main/life/slides/Solar%20Ecli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2895600" cy="2386484"/>
          </a:xfrm>
          <a:prstGeom prst="rect">
            <a:avLst/>
          </a:prstGeom>
          <a:noFill/>
        </p:spPr>
      </p:pic>
      <p:pic>
        <p:nvPicPr>
          <p:cNvPr id="28676" name="Picture 4" descr="http://whitneymcd7.files.wordpress.com/2008/02/lun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495800"/>
            <a:ext cx="3124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Describing Objects in Space (page 401</a:t>
            </a:r>
            <a:r>
              <a:rPr lang="en-US" b="1" u="sng" dirty="0" smtClean="0"/>
              <a:t>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trying to locate a star or object in the sky, three positions need to be known:</a:t>
            </a:r>
          </a:p>
          <a:p>
            <a:pPr lvl="0"/>
            <a:r>
              <a:rPr lang="en-US" b="1" dirty="0"/>
              <a:t>Altitude</a:t>
            </a:r>
            <a:r>
              <a:rPr lang="en-US" dirty="0"/>
              <a:t>:  How high is it in the sky.  This measurement goes from 0º, the horizon, to 90º, straight up.</a:t>
            </a:r>
          </a:p>
          <a:p>
            <a:pPr lvl="0"/>
            <a:r>
              <a:rPr lang="en-US" b="1" dirty="0"/>
              <a:t>Zenith</a:t>
            </a:r>
            <a:r>
              <a:rPr lang="en-US" dirty="0"/>
              <a:t> is another word that refers to the highest point directly overhead.</a:t>
            </a:r>
          </a:p>
          <a:p>
            <a:pPr lvl="0"/>
            <a:r>
              <a:rPr lang="en-US" b="1" dirty="0"/>
              <a:t>Azimuth</a:t>
            </a:r>
            <a:r>
              <a:rPr lang="en-US" dirty="0"/>
              <a:t>:  This is the compass direction that runs from north clockwise, so north is 0º, east is 90º, south is 180º and west is 270º.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Distribution of Matter in Space (pages 384 – 387)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star is a hot, glowing ball of gas (mainly hydrogen) that gives off tremendous light energy.  </a:t>
            </a:r>
          </a:p>
          <a:p>
            <a:endParaRPr lang="en-US" dirty="0"/>
          </a:p>
        </p:txBody>
      </p:sp>
      <p:pic>
        <p:nvPicPr>
          <p:cNvPr id="1026" name="Picture 2" descr="http://graphics8.nytimes.com/images/2007/08/16/us/star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5715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1920's, </a:t>
            </a:r>
            <a:r>
              <a:rPr lang="en-US" b="1" dirty="0" err="1"/>
              <a:t>Ejnar</a:t>
            </a:r>
            <a:r>
              <a:rPr lang="en-US" b="1" dirty="0"/>
              <a:t> </a:t>
            </a:r>
            <a:r>
              <a:rPr lang="en-US" b="1" dirty="0" err="1"/>
              <a:t>Hertzsprung</a:t>
            </a:r>
            <a:r>
              <a:rPr lang="en-US" b="1" dirty="0"/>
              <a:t> and Henry Norris Russell </a:t>
            </a:r>
            <a:r>
              <a:rPr lang="en-US" dirty="0"/>
              <a:t>compared the surface temperature of stars with its brightness (luminosity). Stars fall into distinct groupings.</a:t>
            </a:r>
          </a:p>
          <a:p>
            <a:r>
              <a:rPr lang="en-US" dirty="0" smtClean="0"/>
              <a:t>Look at page 385 Figure 1.18</a:t>
            </a:r>
          </a:p>
          <a:p>
            <a:r>
              <a:rPr lang="en-US" dirty="0" smtClean="0"/>
              <a:t>Our sun belongs in the middle of the diagram</a:t>
            </a:r>
          </a:p>
          <a:p>
            <a:pPr lvl="1"/>
            <a:r>
              <a:rPr lang="en-US" dirty="0" smtClean="0"/>
              <a:t>This diagram groups stars based on temperature and brightness.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r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05261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Birth of a </a:t>
            </a:r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Stars form in regions of space where there are huge accumulations of gas and dust called nebulae.  The </a:t>
            </a:r>
            <a:r>
              <a:rPr lang="en-US" b="1" dirty="0" err="1"/>
              <a:t>protostar</a:t>
            </a:r>
            <a:r>
              <a:rPr lang="en-US" dirty="0"/>
              <a:t> is the first stage in a star’s formation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-  Depending on the mass of the star formed from a particular nebula, the star will be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 </a:t>
            </a:r>
            <a:r>
              <a:rPr lang="en-US" b="1" dirty="0"/>
              <a:t>Sun-like</a:t>
            </a:r>
            <a:r>
              <a:rPr lang="en-US" dirty="0"/>
              <a:t> or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ii) </a:t>
            </a:r>
            <a:r>
              <a:rPr lang="en-US" b="1" dirty="0"/>
              <a:t>massive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Life of Sun-like </a:t>
            </a:r>
            <a:r>
              <a:rPr lang="en-US" u="sng" dirty="0" smtClean="0"/>
              <a:t>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Nebulae</a:t>
            </a:r>
            <a:r>
              <a:rPr lang="en-US" dirty="0"/>
              <a:t>, </a:t>
            </a:r>
            <a:r>
              <a:rPr lang="en-US" u="sng" dirty="0"/>
              <a:t>Sun like stars</a:t>
            </a:r>
            <a:r>
              <a:rPr lang="en-US" dirty="0"/>
              <a:t>, </a:t>
            </a:r>
            <a:r>
              <a:rPr lang="en-US" u="sng" dirty="0"/>
              <a:t>Red Giant</a:t>
            </a:r>
            <a:r>
              <a:rPr lang="en-US" dirty="0"/>
              <a:t> (This is the first step in the death of a star.  The outer core expands, the star becomes bright, but the temperature decreases), </a:t>
            </a:r>
            <a:r>
              <a:rPr lang="en-US" u="sng" dirty="0"/>
              <a:t>White</a:t>
            </a:r>
            <a:r>
              <a:rPr lang="en-US" dirty="0"/>
              <a:t> </a:t>
            </a:r>
            <a:r>
              <a:rPr lang="en-US" u="sng" dirty="0"/>
              <a:t>Dwarf</a:t>
            </a:r>
            <a:r>
              <a:rPr lang="en-US" dirty="0"/>
              <a:t> (the star shrinks, is dense, becomes very hot, but not very bright), </a:t>
            </a:r>
            <a:r>
              <a:rPr lang="en-US" u="sng" dirty="0"/>
              <a:t>Black Dwarf</a:t>
            </a:r>
            <a:r>
              <a:rPr lang="en-US" dirty="0"/>
              <a:t> (no light, no heat)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Life of Massive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Nebulae,</a:t>
            </a:r>
            <a:r>
              <a:rPr lang="en-US" dirty="0"/>
              <a:t> </a:t>
            </a:r>
            <a:r>
              <a:rPr lang="en-US" u="sng" dirty="0"/>
              <a:t>Massive stars</a:t>
            </a:r>
            <a:r>
              <a:rPr lang="en-US" dirty="0"/>
              <a:t>, </a:t>
            </a:r>
            <a:r>
              <a:rPr lang="en-US" u="sng" dirty="0"/>
              <a:t>Red Supergiant</a:t>
            </a:r>
            <a:r>
              <a:rPr lang="en-US" dirty="0"/>
              <a:t>, (this is the first step in the death of a star.  The outer core expands more than a giant, becomes extremely bright, but the temperature decreases), </a:t>
            </a:r>
            <a:r>
              <a:rPr lang="en-US" u="sng" dirty="0"/>
              <a:t>Supernova</a:t>
            </a:r>
            <a:r>
              <a:rPr lang="en-US" dirty="0"/>
              <a:t> (the star collapses on itself and causes a huge explosion), </a:t>
            </a:r>
            <a:r>
              <a:rPr lang="en-US" u="sng" dirty="0"/>
              <a:t>Neutron Star</a:t>
            </a:r>
            <a:r>
              <a:rPr lang="en-US" dirty="0"/>
              <a:t> (extremely dense) or a </a:t>
            </a:r>
            <a:r>
              <a:rPr lang="en-US" u="sng" dirty="0"/>
              <a:t>Black Hole</a:t>
            </a:r>
            <a:r>
              <a:rPr lang="en-US" dirty="0"/>
              <a:t> (highly dense remnant of a star in which gravity is so strong that not even light from the radiation going on inside the remnant can escape).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4525963"/>
          </a:xfrm>
        </p:spPr>
        <p:txBody>
          <a:bodyPr/>
          <a:lstStyle/>
          <a:p>
            <a:r>
              <a:rPr lang="en-US" dirty="0" smtClean="0"/>
              <a:t>See page 386, figure 1.19</a:t>
            </a:r>
            <a:endParaRPr lang="en-US" dirty="0"/>
          </a:p>
        </p:txBody>
      </p:sp>
      <p:pic>
        <p:nvPicPr>
          <p:cNvPr id="7170" name="Picture 2" descr="http://www.seasky.org/celestial-objects/assets/images/star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51073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Star Groupings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Constellations </a:t>
            </a:r>
            <a:r>
              <a:rPr lang="en-US" dirty="0"/>
              <a:t>are the groupings of stars we see as patterns in the night sky. There are 88 constellations and many are explained in Greek Mythology. </a:t>
            </a:r>
          </a:p>
          <a:p>
            <a:r>
              <a:rPr lang="en-US" b="1" u="sng" dirty="0"/>
              <a:t>Asterisms </a:t>
            </a:r>
            <a:r>
              <a:rPr lang="en-US" dirty="0"/>
              <a:t>are also groupings of stars but are not officially recognized as constellations.</a:t>
            </a:r>
          </a:p>
          <a:p>
            <a:r>
              <a:rPr lang="en-US" b="1" u="sng" dirty="0"/>
              <a:t>Galaxies</a:t>
            </a:r>
            <a:r>
              <a:rPr lang="en-US" b="1" dirty="0"/>
              <a:t>: </a:t>
            </a:r>
            <a:r>
              <a:rPr lang="en-US" dirty="0"/>
              <a:t>A galaxy is a grouping of millions or billions of stars, gas and dust. It is held together by gravity. The </a:t>
            </a:r>
            <a:r>
              <a:rPr lang="en-US" u="sng" dirty="0"/>
              <a:t>Milky Way Galaxy</a:t>
            </a:r>
            <a:r>
              <a:rPr lang="en-US" b="1" u="sng" dirty="0"/>
              <a:t> </a:t>
            </a:r>
            <a:r>
              <a:rPr lang="en-US" dirty="0"/>
              <a:t>is the galaxy our solar system is a part of. It is shaped like a flattened pinwheel, with arms spiraling out from the center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</TotalTime>
  <Words>770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Section 1.3 – 1.5</vt:lpstr>
      <vt:lpstr>The Distribution of Matter in Space (pages 384 – 387) </vt:lpstr>
      <vt:lpstr>Slide 3</vt:lpstr>
      <vt:lpstr>Slide 4</vt:lpstr>
      <vt:lpstr>Birth of a Star</vt:lpstr>
      <vt:lpstr>Life of Sun-like Star</vt:lpstr>
      <vt:lpstr>Life of Massive Star</vt:lpstr>
      <vt:lpstr>Slide 8</vt:lpstr>
      <vt:lpstr>Star Groupings</vt:lpstr>
      <vt:lpstr>Our Solar System  (pages 392 – 399)</vt:lpstr>
      <vt:lpstr>Our Planets Fall into two categories:</vt:lpstr>
      <vt:lpstr>Slide 12</vt:lpstr>
      <vt:lpstr>Slide 13</vt:lpstr>
      <vt:lpstr>Other bodies in our solar system</vt:lpstr>
      <vt:lpstr>Slide 15</vt:lpstr>
      <vt:lpstr>Slide 16</vt:lpstr>
      <vt:lpstr>Describing Objects in Space (page 401)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GPCSD</cp:lastModifiedBy>
  <cp:revision>8</cp:revision>
  <dcterms:created xsi:type="dcterms:W3CDTF">2009-05-25T02:15:24Z</dcterms:created>
  <dcterms:modified xsi:type="dcterms:W3CDTF">2010-06-01T21:29:19Z</dcterms:modified>
</cp:coreProperties>
</file>