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  <p:sldMasterId id="2147483661" r:id="rId5"/>
  </p:sldMasterIdLst>
  <p:notesMasterIdLst>
    <p:notesMasterId r:id="rId40"/>
  </p:notesMasterIdLst>
  <p:handoutMasterIdLst>
    <p:handoutMasterId r:id="rId41"/>
  </p:handoutMasterIdLst>
  <p:sldIdLst>
    <p:sldId id="260" r:id="rId6"/>
    <p:sldId id="338" r:id="rId7"/>
    <p:sldId id="339" r:id="rId8"/>
    <p:sldId id="329" r:id="rId9"/>
    <p:sldId id="352" r:id="rId10"/>
    <p:sldId id="362" r:id="rId11"/>
    <p:sldId id="364" r:id="rId12"/>
    <p:sldId id="363" r:id="rId13"/>
    <p:sldId id="334" r:id="rId14"/>
    <p:sldId id="370" r:id="rId15"/>
    <p:sldId id="345" r:id="rId16"/>
    <p:sldId id="347" r:id="rId17"/>
    <p:sldId id="348" r:id="rId18"/>
    <p:sldId id="340" r:id="rId19"/>
    <p:sldId id="349" r:id="rId20"/>
    <p:sldId id="367" r:id="rId21"/>
    <p:sldId id="336" r:id="rId22"/>
    <p:sldId id="366" r:id="rId23"/>
    <p:sldId id="365" r:id="rId24"/>
    <p:sldId id="342" r:id="rId25"/>
    <p:sldId id="360" r:id="rId26"/>
    <p:sldId id="361" r:id="rId27"/>
    <p:sldId id="371" r:id="rId28"/>
    <p:sldId id="351" r:id="rId29"/>
    <p:sldId id="358" r:id="rId30"/>
    <p:sldId id="283" r:id="rId31"/>
    <p:sldId id="368" r:id="rId32"/>
    <p:sldId id="343" r:id="rId33"/>
    <p:sldId id="350" r:id="rId34"/>
    <p:sldId id="357" r:id="rId35"/>
    <p:sldId id="353" r:id="rId36"/>
    <p:sldId id="354" r:id="rId37"/>
    <p:sldId id="355" r:id="rId38"/>
    <p:sldId id="344" r:id="rId39"/>
  </p:sldIdLst>
  <p:sldSz cx="9144000" cy="6858000" type="screen4x3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E00"/>
    <a:srgbClr val="001D7A"/>
    <a:srgbClr val="081D58"/>
    <a:srgbClr val="00279F"/>
    <a:srgbClr val="438E00"/>
    <a:srgbClr val="003E00"/>
    <a:srgbClr val="005400"/>
    <a:srgbClr val="38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07" autoAdjust="0"/>
  </p:normalViewPr>
  <p:slideViewPr>
    <p:cSldViewPr>
      <p:cViewPr>
        <p:scale>
          <a:sx n="110" d="100"/>
          <a:sy n="110" d="100"/>
        </p:scale>
        <p:origin x="86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68"/>
    </p:cViewPr>
  </p:sorterViewPr>
  <p:notesViewPr>
    <p:cSldViewPr>
      <p:cViewPr varScale="1">
        <p:scale>
          <a:sx n="42" d="100"/>
          <a:sy n="42" d="100"/>
        </p:scale>
        <p:origin x="-1500" y="-10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329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329"/>
            <a:ext cx="304334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5" tIns="45958" rIns="91915" bIns="459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Unicode MS" pitchFamily="34" charset="-128"/>
              </a:defRPr>
            </a:lvl1pPr>
          </a:lstStyle>
          <a:p>
            <a:pPr>
              <a:defRPr/>
            </a:pPr>
            <a:fld id="{C258DAB5-6746-4F60-8E91-75306A4B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0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60947" y="4350925"/>
            <a:ext cx="6774364" cy="4873924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92250" tIns="45315" rIns="92250" bIns="45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Notes</a:t>
            </a:r>
          </a:p>
        </p:txBody>
      </p:sp>
      <p:sp>
        <p:nvSpPr>
          <p:cNvPr id="147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8500"/>
            <a:ext cx="4651375" cy="3489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993180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716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716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  <a:ln/>
        </p:spPr>
        <p:txBody>
          <a:bodyPr lIns="91577" tIns="45789" rIns="91577" bIns="45789"/>
          <a:lstStyle/>
          <a:p>
            <a:fld id="{E640E936-D86C-4481-9CC9-7715D8787C0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2809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333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219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</p:spPr>
        <p:txBody>
          <a:bodyPr lIns="92446" tIns="46223" rIns="92446" bIns="46223"/>
          <a:lstStyle/>
          <a:p>
            <a:fld id="{B51B17D9-664F-4F20-8A9A-CC4E1AAA4A11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967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21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any of your parents work at </a:t>
            </a:r>
            <a:r>
              <a:rPr lang="en-US" dirty="0" err="1" smtClean="0"/>
              <a:t>Aquatera</a:t>
            </a:r>
            <a:r>
              <a:rPr lang="en-US" dirty="0" smtClean="0"/>
              <a:t>, Canfor, Ainsworth, Weyerhaeuser,</a:t>
            </a:r>
            <a:r>
              <a:rPr lang="en-US" baseline="0" dirty="0" smtClean="0"/>
              <a:t> or in Oil and Gas?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2809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71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  <a:ln/>
        </p:spPr>
        <p:txBody>
          <a:bodyPr lIns="91577" tIns="45789" rIns="91577" bIns="45789"/>
          <a:lstStyle/>
          <a:p>
            <a:fld id="{FF6F0F67-5FAA-44C8-846A-730803C07F0E}" type="slidenum">
              <a:rPr lang="en-US" altLang="en-US">
                <a:solidFill>
                  <a:srgbClr val="1F497D"/>
                </a:solidFill>
              </a:rPr>
              <a:pPr/>
              <a:t>6</a:t>
            </a:fld>
            <a:endParaRPr lang="en-US" altLang="en-US">
              <a:solidFill>
                <a:srgbClr val="1F497D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9467" indent="-229467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707" indent="-171707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Alberta Environment and Parks completed and published the results of the 2011-2013 CAAQS PM</a:t>
            </a:r>
            <a:r>
              <a:rPr lang="en-US" baseline="-25000" dirty="0" smtClean="0"/>
              <a:t>2.5 </a:t>
            </a:r>
            <a:r>
              <a:rPr lang="en-US" dirty="0" smtClean="0"/>
              <a:t>and ozone assessment.</a:t>
            </a:r>
          </a:p>
          <a:p>
            <a:pPr marL="171707" indent="-171707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results for PM</a:t>
            </a:r>
            <a:r>
              <a:rPr lang="en-US" baseline="-25000" dirty="0" smtClean="0"/>
              <a:t>2.5</a:t>
            </a:r>
            <a:r>
              <a:rPr lang="en-US" dirty="0" smtClean="0"/>
              <a:t> indicate five out of the six provincial air zones are stressed meaning they are approaching or exceeding the CAAQS limits.</a:t>
            </a:r>
          </a:p>
          <a:p>
            <a:pPr marL="629593" lvl="1" indent="-171707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As indicated on the map for PM</a:t>
            </a:r>
            <a:r>
              <a:rPr lang="en-US" baseline="-25000" dirty="0" smtClean="0"/>
              <a:t>2.5</a:t>
            </a:r>
            <a:r>
              <a:rPr lang="en-US" dirty="0" smtClean="0"/>
              <a:t>, all the air zones highlighted in orange must develop management plans to prevent CAAQS exceedances.</a:t>
            </a:r>
          </a:p>
          <a:p>
            <a:pPr marL="629593" lvl="1" indent="-171707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Red Deer air zone highlighted in red has exceeded the CAAQS and must take action to meet the CAAQS.</a:t>
            </a:r>
          </a:p>
          <a:p>
            <a:pPr marL="171707" indent="-171707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results of the ozone assessment identify the North Saskatchewan air zone approaching the ozone CAAQS and must take action to prevent an exceedance of the ozone CAQQS.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7" tIns="45789" rIns="91577" bIns="45789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7EE6A-3513-4A7F-9341-C98439699E2F}" type="slidenum">
              <a:rPr lang="en-CA" altLang="en-US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CA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716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716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716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51E144-5851-417B-93D9-D429B8EFF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C80151-1BDA-48DA-A088-49AA9F558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274638"/>
            <a:ext cx="17637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7213" y="274638"/>
            <a:ext cx="51387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18441E-25E9-4D02-AB46-60146D489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9E30-3B68-44D7-B1B4-6E5ACEFD15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4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51D5-676A-4DC3-AC89-B46050D8B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1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610D-F9A4-4C98-8998-C7347F2EF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6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1600200"/>
            <a:ext cx="3443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600200"/>
            <a:ext cx="34448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CFE52-4531-4C99-BE36-752650F138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210E-27E1-4A24-8317-4355A99DA1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2A6D-40A9-4C0C-A487-003E77587B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12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0D54B-0AC1-41A3-B333-B82D92D88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2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68AA-F70A-4BAB-AFE4-EF040B252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1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DF85E-D8F4-4E2E-8A03-B63E02708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86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DE8C-6006-40D4-AAD5-E681250B78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12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3D05-67AD-4F9A-8E7B-F3BE11016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35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274638"/>
            <a:ext cx="17637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7213" y="274638"/>
            <a:ext cx="51387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85A3-5E34-4341-92D6-A93311915F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8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E0ED3F-1F12-4245-937E-82857A754E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2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7213" y="1600200"/>
            <a:ext cx="3443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600200"/>
            <a:ext cx="34448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68A609-5C02-47C2-99B8-151E25103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37603-9977-4C7C-9E5D-75ED6B398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5C97F4-8B3A-4375-A71F-AE83F79A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2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CC08F8-FE41-4A45-A80C-A94B007C0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9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0A12DF-A9DD-486D-9C44-5A88B4B5A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9964AE-9B03-4081-BD32-A5F733D69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7213" y="274638"/>
            <a:ext cx="7054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7213" y="1600200"/>
            <a:ext cx="70405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0363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3741A6C-8D30-450B-AF75-FFDC7AF861F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2757" name="Picture 5" descr="Sid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58" name="Picture 6" descr="GoA Blue C Stacked Revers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08713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9" name="Picture 7" descr="AB Logo orange RGB_reverse - tagl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73050"/>
            <a:ext cx="13684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50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AAD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AAD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AAD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7213" y="274638"/>
            <a:ext cx="7054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7213" y="1600200"/>
            <a:ext cx="70405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03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3E83C33-EF9F-4C9B-96AB-DD8652DF67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 descr="Side 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oA Blue C Stacked Rever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08713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AB Logo orange RGB_reverse - tagli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73050"/>
            <a:ext cx="13684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36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0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0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AAD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AAD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AAD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AAD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AAD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oogle.ca/url?sa=i&amp;rct=j&amp;q=&amp;esrc=s&amp;frm=1&amp;source=images&amp;cd=&amp;cad=rja&amp;uact=8&amp;ved=0CAcQjRw&amp;url=http://environmentaljournalismcanada.wikispaces.com/Air+pollution&amp;ei=M10MVb-xI8P3yQTBpoLABg&amp;bvm=bv.88528373,d.aWw&amp;psig=AFQjCNHs1491n_LwjlsAtU16dSk9u-I_1w&amp;ust=142696000490106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vironmentaljournalismcanada.wikispaces.com/Air+pollu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a/url?sa=i&amp;rct=j&amp;q=&amp;esrc=s&amp;frm=1&amp;source=images&amp;cd=&amp;cad=rja&amp;uact=8&amp;ved=0CAcQjRw&amp;url=http://www.bbc.co.uk/schools/gcsebitesize/science/add_ocr_pre_2011/context_chemistry/acidrainrev1.shtml&amp;ei=TnAMVbTHGpSgyATXpoGQAw&amp;bvm=bv.88528373,d.aWw&amp;psig=AFQjCNEU23PMlv_OBO40v4GmX22v2MvxYA&amp;ust=142696483160026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.co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ss.co.at/" TargetMode="External"/><Relationship Id="rId4" Type="http://schemas.openxmlformats.org/officeDocument/2006/relationships/hyperlink" Target="http://www.ess.co.at/RISK/IMAGES/imag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ss.co.a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c.ca/news/canada/edmonton/computer-generated-video-shows-pollution-spread-across-the-prairies-1.3261783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za.ca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uact=8&amp;ved=0CAcQjRw&amp;url=https://wasteline.wordpress.com/2011/03/31/landfill-site-selection-committee/&amp;ei=E-7cVOuOBMG5oQSUnICYDg&amp;psig=AFQjCNHdwSgreY2kMHeF6-mLMvgmtsRScA&amp;ust=142385135683703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uact=8&amp;ved=0CAcQjRw&amp;url=https://wasteline.wordpress.com/2011/03/31/landfill-site-selection-committee/&amp;ei=E-7cVOuOBMG5oQSUnICYDg&amp;psig=AFQjCNHdwSgreY2kMHeF6-mLMvgmtsRScA&amp;ust=142385135683703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CAcQjRw&amp;url=http://www.ukhydrogeologist.co.uk/landfill-leachate-management.asp&amp;ei=9JIIVafJDYPcoATzpYCABw&amp;bvm=bv.88528373,d.cGU&amp;psig=AFQjCNF4lGLeuOPplaz8GjmPH_8zLdiHLA&amp;ust=142671163360320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DxXm19qQv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google.ca/url?sa=i&amp;rct=j&amp;q=&amp;esrc=s&amp;frm=1&amp;source=images&amp;cd=&amp;cad=rja&amp;uact=8&amp;ved=0CAcQjRw&amp;url=https://wasteline.wordpress.com/2011/03/31/landfill-site-selection-committee/&amp;ei=E-7cVOuOBMG5oQSUnICYDg&amp;psig=AFQjCNHdwSgreY2kMHeF6-mLMvgmtsRScA&amp;ust=1423851356837030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a/url?sa=i&amp;rct=j&amp;q=&amp;esrc=s&amp;frm=1&amp;source=images&amp;cd=&amp;cad=rja&amp;uact=8&amp;ved=0CAcQjRw&amp;url=https://www.jvdriver.com/Projects/Forestry&amp;ei=sOzcVL29DJHfoASTwoLQBg&amp;bvm=bv.85970519,d.cGU&amp;psig=AFQjCNFBwOKBKNK_sZ7RReWX0N0CxnW-XA&amp;ust=1423851042888829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8.pn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a/url?sa=i&amp;rct=j&amp;q=&amp;esrc=s&amp;frm=1&amp;source=images&amp;cd=&amp;cad=rja&amp;uact=8&amp;ved=0CAcQjRw&amp;url=http://www.newoutlookorganizing.com/resources/recycling-donation-resources/&amp;ei=3cERVY6kFJekyASn5YHYCw&amp;bvm=bv.89184060,d.aWw&amp;psig=AFQjCNGD21Pe5pgKZjA_S-WerCfByhfKwg&amp;ust=142731349482874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10299"/>
            <a:ext cx="7010400" cy="1905000"/>
          </a:xfrm>
        </p:spPr>
        <p:txBody>
          <a:bodyPr lIns="90488" tIns="44450" rIns="90488" bIns="44450" anchor="ctr"/>
          <a:lstStyle/>
          <a:p>
            <a:pPr algn="ctr"/>
            <a:r>
              <a:rPr lang="en-US" sz="4400" dirty="0" smtClean="0"/>
              <a:t>Environmental Protection</a:t>
            </a:r>
            <a:endParaRPr lang="en-US" sz="4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04444" y="4682274"/>
            <a:ext cx="701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9pPr>
          </a:lstStyle>
          <a:p>
            <a:pPr algn="ctr"/>
            <a:endParaRPr lang="en-US" sz="2800" dirty="0" smtClean="0"/>
          </a:p>
          <a:p>
            <a:pPr algn="ctr"/>
            <a:r>
              <a:rPr lang="en-US" sz="1800" dirty="0" smtClean="0"/>
              <a:t>Neil Calder, P. Eng.</a:t>
            </a:r>
          </a:p>
          <a:p>
            <a:pPr algn="ctr"/>
            <a:r>
              <a:rPr lang="en-US" sz="1800" dirty="0" smtClean="0"/>
              <a:t>Alberta Environment and Parks</a:t>
            </a:r>
          </a:p>
          <a:p>
            <a:pPr algn="ctr"/>
            <a:r>
              <a:rPr lang="en-US" sz="1800" dirty="0" smtClean="0"/>
              <a:t>Industrial Approvals Engineer</a:t>
            </a:r>
            <a:endParaRPr lang="en-US" sz="1800" dirty="0"/>
          </a:p>
          <a:p>
            <a:pPr algn="ctr"/>
            <a:r>
              <a:rPr lang="en-US" sz="1800" dirty="0" smtClean="0"/>
              <a:t>March 16, 2016</a:t>
            </a: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70" y="2256867"/>
            <a:ext cx="23780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4909221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www.maximpowercorp.com</a:t>
            </a:r>
            <a:endParaRPr lang="en-CA" sz="800" b="0" dirty="0">
              <a:solidFill>
                <a:srgbClr val="081D5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06948"/>
            <a:ext cx="3438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Industrial Approval </a:t>
            </a:r>
            <a:br>
              <a:rPr lang="en-US" dirty="0" smtClean="0"/>
            </a:br>
            <a:r>
              <a:rPr lang="en-US" dirty="0" smtClean="0"/>
              <a:t>Air Quality Limits</a:t>
            </a:r>
            <a:endParaRPr lang="en-US" dirty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2" name="AutoShape 4" descr="Image result for secure landfill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7213" y="3962400"/>
            <a:ext cx="704056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AAD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9pPr>
          </a:lstStyle>
          <a:p>
            <a:pPr marL="457200" lvl="1" indent="0">
              <a:buClr>
                <a:srgbClr val="081D58"/>
              </a:buClr>
              <a:buNone/>
            </a:pPr>
            <a:endParaRPr lang="en-US" dirty="0" smtClean="0">
              <a:solidFill>
                <a:srgbClr val="001D7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4268" y="37680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800" b="0" dirty="0"/>
              <a:t>http://en.wikipedia.org/wiki/Air_pollution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6979668" cy="24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nvironmentaljournalismcanada.wikispaces.com/file/view/nox.gif/107919561/339x275/nox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43" y="1981200"/>
            <a:ext cx="3962400" cy="350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16691" y="5500759"/>
            <a:ext cx="3657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b="0" dirty="0">
                <a:hlinkClick r:id="rId4"/>
              </a:rPr>
              <a:t>environmentaljournalismcanada.wikispaces.com</a:t>
            </a:r>
            <a:endParaRPr lang="en-CA" sz="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27213" y="274638"/>
            <a:ext cx="705485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9pPr>
          </a:lstStyle>
          <a:p>
            <a:r>
              <a:rPr lang="en-US" dirty="0" smtClean="0"/>
              <a:t>Where Do Nitrogen Oxides Come From?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41501" y="6019800"/>
            <a:ext cx="7040562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AAD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High temperature combustion</a:t>
            </a:r>
            <a:endParaRPr lang="en-CA" b="1" kern="0" dirty="0"/>
          </a:p>
        </p:txBody>
      </p:sp>
    </p:spTree>
    <p:extLst>
      <p:ext uri="{BB962C8B-B14F-4D97-AF65-F5344CB8AC3E}">
        <p14:creationId xmlns:p14="http://schemas.microsoft.com/office/powerpoint/2010/main" val="34623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27213" y="274638"/>
            <a:ext cx="705485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9pPr>
          </a:lstStyle>
          <a:p>
            <a:r>
              <a:rPr lang="en-US" dirty="0" smtClean="0"/>
              <a:t>Where Does </a:t>
            </a:r>
            <a:r>
              <a:rPr lang="en-US" dirty="0" err="1" smtClean="0"/>
              <a:t>Sulphur</a:t>
            </a:r>
            <a:r>
              <a:rPr lang="en-US" dirty="0" smtClean="0"/>
              <a:t> Dioxide Come From?</a:t>
            </a:r>
          </a:p>
        </p:txBody>
      </p:sp>
      <p:pic>
        <p:nvPicPr>
          <p:cNvPr id="4098" name="Picture 2" descr="http://www.bbc.co.uk/staticarchive/6739bd9bc96dccd79b726690f25663adaa59147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30" y="1571625"/>
            <a:ext cx="52006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0355" y="5943600"/>
            <a:ext cx="144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b="0" dirty="0">
                <a:hlinkClick r:id="rId4"/>
              </a:rPr>
              <a:t>www.bbc.co.uk</a:t>
            </a:r>
            <a:endParaRPr lang="en-CA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1501" y="6019800"/>
            <a:ext cx="7040562" cy="533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AAD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Coal Fired Power </a:t>
            </a:r>
            <a:r>
              <a:rPr lang="en-US" b="0" kern="0" dirty="0"/>
              <a:t>P</a:t>
            </a:r>
            <a:r>
              <a:rPr lang="en-US" b="0" kern="0" dirty="0" smtClean="0"/>
              <a:t>lants</a:t>
            </a:r>
          </a:p>
          <a:p>
            <a:r>
              <a:rPr lang="en-US" b="0" kern="0" dirty="0" smtClean="0"/>
              <a:t>Sour Gas Plants</a:t>
            </a:r>
            <a:endParaRPr lang="en-CA" b="1" kern="0" dirty="0"/>
          </a:p>
        </p:txBody>
      </p:sp>
    </p:spTree>
    <p:extLst>
      <p:ext uri="{BB962C8B-B14F-4D97-AF65-F5344CB8AC3E}">
        <p14:creationId xmlns:p14="http://schemas.microsoft.com/office/powerpoint/2010/main" val="42911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439364"/>
              </p:ext>
            </p:extLst>
          </p:nvPr>
        </p:nvGraphicFramePr>
        <p:xfrm>
          <a:off x="3276600" y="1417637"/>
          <a:ext cx="3962400" cy="5128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17637"/>
                        <a:ext cx="3962400" cy="5128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27213" y="274638"/>
            <a:ext cx="705485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072"/>
                </a:solidFill>
                <a:latin typeface="Arial" charset="0"/>
              </a:defRPr>
            </a:lvl9pPr>
          </a:lstStyle>
          <a:p>
            <a:r>
              <a:rPr lang="en-US" dirty="0" smtClean="0"/>
              <a:t>How Do We Determine What Level of Air Quality is OK?</a:t>
            </a:r>
          </a:p>
        </p:txBody>
      </p:sp>
    </p:spTree>
    <p:extLst>
      <p:ext uri="{BB962C8B-B14F-4D97-AF65-F5344CB8AC3E}">
        <p14:creationId xmlns:p14="http://schemas.microsoft.com/office/powerpoint/2010/main" val="91672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How can we predict the impact that a facility will have on Air Quality?</a:t>
            </a:r>
            <a:endParaRPr lang="en-US" dirty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2" name="AutoShape 4" descr="Image result for secure landfill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11208" y="1524000"/>
            <a:ext cx="704056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AAD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9pPr>
          </a:lstStyle>
          <a:p>
            <a:pPr lvl="1">
              <a:buClr>
                <a:srgbClr val="081D58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1D7A"/>
                </a:solidFill>
              </a:rPr>
              <a:t>Air Dispersion Modelling</a:t>
            </a:r>
          </a:p>
          <a:p>
            <a:pPr lvl="3">
              <a:buClr>
                <a:srgbClr val="081D58"/>
              </a:buClr>
              <a:buFont typeface="Wingdings" pitchFamily="2" charset="2"/>
              <a:buChar char="v"/>
            </a:pPr>
            <a:endParaRPr lang="en-US" dirty="0" smtClean="0"/>
          </a:p>
          <a:p>
            <a:pPr marL="1371600" lvl="3" indent="0">
              <a:buClr>
                <a:srgbClr val="081D58"/>
              </a:buClr>
              <a:buNone/>
            </a:pPr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5" y="2303136"/>
            <a:ext cx="5321297" cy="42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189" y="5728156"/>
            <a:ext cx="848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800" b="0" dirty="0">
                <a:solidFill>
                  <a:srgbClr val="081D58"/>
                </a:solidFill>
                <a:hlinkClick r:id="rId4"/>
              </a:rPr>
              <a:t>www.ess.co.at</a:t>
            </a:r>
            <a:endParaRPr lang="en-CA" sz="800" dirty="0">
              <a:solidFill>
                <a:srgbClr val="081D5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61113" y="6564414"/>
            <a:ext cx="848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800" b="0" dirty="0">
                <a:solidFill>
                  <a:srgbClr val="081D58"/>
                </a:solidFill>
                <a:hlinkClick r:id="rId5"/>
              </a:rPr>
              <a:t>www.ess.co.at</a:t>
            </a:r>
            <a:endParaRPr lang="en-CA" sz="800" dirty="0">
              <a:solidFill>
                <a:srgbClr val="08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Air Dispersion Modelling</a:t>
            </a:r>
            <a:endParaRPr lang="en-US" dirty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2" name="AutoShape 4" descr="Image result for secure landfill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00199" y="2971800"/>
            <a:ext cx="704056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AAD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9pPr>
          </a:lstStyle>
          <a:p>
            <a:pPr lvl="1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</a:rPr>
              <a:t>What information is required for the model?</a:t>
            </a:r>
            <a:endParaRPr lang="en-US" dirty="0" smtClean="0"/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Meteorological Information (Wind, weather)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Terrain (Hills and Valleys)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Emission rates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Other emission sources</a:t>
            </a:r>
          </a:p>
          <a:p>
            <a:pPr lvl="1">
              <a:buClr>
                <a:srgbClr val="081D58"/>
              </a:buClr>
              <a:buFont typeface="Wingdings" pitchFamily="2" charset="2"/>
              <a:buChar char="v"/>
            </a:pPr>
            <a:endParaRPr lang="en-US" dirty="0"/>
          </a:p>
          <a:p>
            <a:pPr lvl="1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How do I determine if the predicted air quality is acceptable?</a:t>
            </a:r>
            <a:endParaRPr lang="en-US" dirty="0">
              <a:solidFill>
                <a:srgbClr val="001D7A"/>
              </a:solidFill>
            </a:endParaRPr>
          </a:p>
          <a:p>
            <a:pPr lvl="1">
              <a:buClr>
                <a:srgbClr val="081D58"/>
              </a:buClr>
              <a:buFont typeface="Wingdings" pitchFamily="2" charset="2"/>
              <a:buChar char="v"/>
            </a:pPr>
            <a:endParaRPr lang="en-US" dirty="0" smtClean="0"/>
          </a:p>
          <a:p>
            <a:pPr lvl="3">
              <a:buClr>
                <a:srgbClr val="081D58"/>
              </a:buClr>
              <a:buFont typeface="Wingdings" pitchFamily="2" charset="2"/>
              <a:buChar char="v"/>
            </a:pPr>
            <a:endParaRPr lang="en-US" dirty="0" smtClean="0"/>
          </a:p>
          <a:p>
            <a:pPr marL="1371600" lvl="3" indent="0">
              <a:buClr>
                <a:srgbClr val="081D58"/>
              </a:buClr>
              <a:buNone/>
            </a:pPr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44" y="1145456"/>
            <a:ext cx="1959673" cy="15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2645527"/>
            <a:ext cx="8483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800" b="0" dirty="0">
                <a:solidFill>
                  <a:srgbClr val="081D58"/>
                </a:solidFill>
                <a:hlinkClick r:id="rId4"/>
              </a:rPr>
              <a:t>www.ess.co.at</a:t>
            </a:r>
            <a:endParaRPr lang="en-CA" sz="800" dirty="0">
              <a:solidFill>
                <a:srgbClr val="08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Canada 3D Modelling Video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981200" y="2828836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www.cbc.ca/news/canada/edmonton/computer-generated-video-shows-pollution-spread-across-the-prairies-1.3261783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59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/>
              <a:t>Peace </a:t>
            </a:r>
            <a:r>
              <a:rPr lang="en-US" dirty="0" err="1"/>
              <a:t>Airshed</a:t>
            </a:r>
            <a:r>
              <a:rPr lang="en-US" dirty="0"/>
              <a:t> Zone Association</a:t>
            </a:r>
            <a:br>
              <a:rPr lang="en-US" dirty="0"/>
            </a:br>
            <a:r>
              <a:rPr lang="en-US" dirty="0"/>
              <a:t>Monitoring Stations</a:t>
            </a:r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http://www.paza.ca/wp-content/uploads/2011/09/Graphic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5562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Clr>
                <a:srgbClr val="081D58"/>
              </a:buClr>
            </a:pPr>
            <a:r>
              <a:rPr lang="en-US" dirty="0">
                <a:hlinkClick r:id="rId4"/>
              </a:rPr>
              <a:t>http://www.paza.ca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>
              <a:buClr>
                <a:srgbClr val="081D58"/>
              </a:buClr>
            </a:pPr>
            <a:endParaRPr lang="en-US" dirty="0"/>
          </a:p>
          <a:p>
            <a:pPr lvl="1">
              <a:buClr>
                <a:srgbClr val="081D58"/>
              </a:buClr>
            </a:pPr>
            <a:r>
              <a:rPr lang="en-US" dirty="0" smtClean="0">
                <a:solidFill>
                  <a:srgbClr val="00AE00"/>
                </a:solidFill>
              </a:rPr>
              <a:t>PHOTO CONTEST – entries due March 31, 2016</a:t>
            </a:r>
          </a:p>
          <a:p>
            <a:pPr lvl="1">
              <a:buClr>
                <a:srgbClr val="081D58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0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024" y="304800"/>
            <a:ext cx="5190036" cy="1143000"/>
          </a:xfrm>
        </p:spPr>
        <p:txBody>
          <a:bodyPr/>
          <a:lstStyle/>
          <a:p>
            <a:r>
              <a:rPr lang="en-CA" altLang="en-US" dirty="0" smtClean="0">
                <a:solidFill>
                  <a:srgbClr val="0070C0"/>
                </a:solidFill>
              </a:rPr>
              <a:t>Air Quality Health Index </a:t>
            </a:r>
            <a:br>
              <a:rPr lang="en-CA" altLang="en-US" dirty="0" smtClean="0">
                <a:solidFill>
                  <a:srgbClr val="0070C0"/>
                </a:solidFill>
              </a:rPr>
            </a:br>
            <a:r>
              <a:rPr lang="en-CA" altLang="en-US" dirty="0" smtClean="0">
                <a:solidFill>
                  <a:srgbClr val="0070C0"/>
                </a:solidFill>
              </a:rPr>
              <a:t>( AQHI)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3642" y="1557335"/>
            <a:ext cx="8229600" cy="4919665"/>
          </a:xfrm>
        </p:spPr>
        <p:txBody>
          <a:bodyPr/>
          <a:lstStyle/>
          <a:p>
            <a:pPr lvl="2"/>
            <a:endParaRPr lang="en-US" altLang="en-US" sz="2000" dirty="0">
              <a:latin typeface="Verdana"/>
            </a:endParaRPr>
          </a:p>
          <a:p>
            <a:pPr lvl="0"/>
            <a:endParaRPr lang="en-US" altLang="en-US" sz="2400" dirty="0">
              <a:solidFill>
                <a:srgbClr val="005072"/>
              </a:solidFill>
              <a:latin typeface="Verdana"/>
            </a:endParaRPr>
          </a:p>
          <a:p>
            <a:pPr marL="0" lvl="0" indent="0">
              <a:buNone/>
            </a:pPr>
            <a:endParaRPr lang="en-US" altLang="en-US" sz="2400" dirty="0">
              <a:solidFill>
                <a:srgbClr val="005072"/>
              </a:solidFill>
              <a:latin typeface="Verdana"/>
            </a:endParaRPr>
          </a:p>
          <a:p>
            <a:endParaRPr lang="en-CA" altLang="en-US" dirty="0" smtClean="0"/>
          </a:p>
          <a:p>
            <a:pPr marL="0" indent="0">
              <a:buNone/>
            </a:pPr>
            <a:endParaRPr lang="en-US" altLang="en-US" dirty="0"/>
          </a:p>
        </p:txBody>
      </p:sp>
      <p:grpSp>
        <p:nvGrpSpPr>
          <p:cNvPr id="47151" name="Group 47"/>
          <p:cNvGrpSpPr>
            <a:grpSpLocks/>
          </p:cNvGrpSpPr>
          <p:nvPr/>
        </p:nvGrpSpPr>
        <p:grpSpPr bwMode="auto">
          <a:xfrm>
            <a:off x="1820418" y="2149279"/>
            <a:ext cx="5797550" cy="3217862"/>
            <a:chOff x="1455" y="1797"/>
            <a:chExt cx="3652" cy="2027"/>
          </a:xfrm>
        </p:grpSpPr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1519" y="2084"/>
              <a:ext cx="326" cy="32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7131" name="Rectangle 27"/>
            <p:cNvSpPr>
              <a:spLocks noChangeArrowheads="1"/>
            </p:cNvSpPr>
            <p:nvPr/>
          </p:nvSpPr>
          <p:spPr bwMode="auto">
            <a:xfrm>
              <a:off x="1845" y="2084"/>
              <a:ext cx="326" cy="3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7132" name="Rectangle 28"/>
            <p:cNvSpPr>
              <a:spLocks noChangeArrowheads="1"/>
            </p:cNvSpPr>
            <p:nvPr/>
          </p:nvSpPr>
          <p:spPr bwMode="auto">
            <a:xfrm>
              <a:off x="2171" y="2084"/>
              <a:ext cx="327" cy="3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7133" name="Rectangle 29"/>
            <p:cNvSpPr>
              <a:spLocks noChangeArrowheads="1"/>
            </p:cNvSpPr>
            <p:nvPr/>
          </p:nvSpPr>
          <p:spPr bwMode="auto">
            <a:xfrm>
              <a:off x="2498" y="2084"/>
              <a:ext cx="326" cy="324"/>
            </a:xfrm>
            <a:prstGeom prst="rect">
              <a:avLst/>
            </a:prstGeom>
            <a:solidFill>
              <a:srgbClr val="99CC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7134" name="Rectangle 30"/>
            <p:cNvSpPr>
              <a:spLocks noChangeArrowheads="1"/>
            </p:cNvSpPr>
            <p:nvPr/>
          </p:nvSpPr>
          <p:spPr bwMode="auto">
            <a:xfrm>
              <a:off x="2824" y="2084"/>
              <a:ext cx="326" cy="324"/>
            </a:xfrm>
            <a:prstGeom prst="rect">
              <a:avLst/>
            </a:prstGeom>
            <a:solidFill>
              <a:srgbClr val="9999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135" name="Rectangle 31"/>
            <p:cNvSpPr>
              <a:spLocks noChangeArrowheads="1"/>
            </p:cNvSpPr>
            <p:nvPr/>
          </p:nvSpPr>
          <p:spPr bwMode="auto">
            <a:xfrm>
              <a:off x="3150" y="2084"/>
              <a:ext cx="326" cy="324"/>
            </a:xfrm>
            <a:prstGeom prst="rect">
              <a:avLst/>
            </a:prstGeom>
            <a:solidFill>
              <a:srgbClr val="99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7136" name="Rectangle 32"/>
            <p:cNvSpPr>
              <a:spLocks noChangeArrowheads="1"/>
            </p:cNvSpPr>
            <p:nvPr/>
          </p:nvSpPr>
          <p:spPr bwMode="auto">
            <a:xfrm>
              <a:off x="3476" y="2084"/>
              <a:ext cx="326" cy="324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47137" name="Rectangle 33"/>
            <p:cNvSpPr>
              <a:spLocks noChangeArrowheads="1"/>
            </p:cNvSpPr>
            <p:nvPr/>
          </p:nvSpPr>
          <p:spPr bwMode="auto">
            <a:xfrm>
              <a:off x="3802" y="2084"/>
              <a:ext cx="326" cy="324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7138" name="Rectangle 34"/>
            <p:cNvSpPr>
              <a:spLocks noChangeArrowheads="1"/>
            </p:cNvSpPr>
            <p:nvPr/>
          </p:nvSpPr>
          <p:spPr bwMode="auto">
            <a:xfrm>
              <a:off x="4128" y="2084"/>
              <a:ext cx="327" cy="324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47139" name="Rectangle 35"/>
            <p:cNvSpPr>
              <a:spLocks noChangeArrowheads="1"/>
            </p:cNvSpPr>
            <p:nvPr/>
          </p:nvSpPr>
          <p:spPr bwMode="auto">
            <a:xfrm>
              <a:off x="4455" y="2084"/>
              <a:ext cx="326" cy="324"/>
            </a:xfrm>
            <a:prstGeom prst="rect">
              <a:avLst/>
            </a:prstGeom>
            <a:solidFill>
              <a:srgbClr val="66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47140" name="Rectangle 36"/>
            <p:cNvSpPr>
              <a:spLocks noChangeArrowheads="1"/>
            </p:cNvSpPr>
            <p:nvPr/>
          </p:nvSpPr>
          <p:spPr bwMode="auto">
            <a:xfrm>
              <a:off x="4781" y="2084"/>
              <a:ext cx="326" cy="3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CA" altLang="en-US" sz="13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7141" name="Text Box 37"/>
            <p:cNvSpPr txBox="1">
              <a:spLocks noChangeArrowheads="1"/>
            </p:cNvSpPr>
            <p:nvPr/>
          </p:nvSpPr>
          <p:spPr bwMode="auto">
            <a:xfrm>
              <a:off x="2661" y="1798"/>
              <a:ext cx="18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altLang="en-US" sz="1600" b="1" dirty="0">
                  <a:solidFill>
                    <a:srgbClr val="C00000"/>
                  </a:solidFill>
                  <a:latin typeface="Verdana" pitchFamily="34" charset="0"/>
                  <a:cs typeface="Arial" pitchFamily="34" charset="0"/>
                </a:rPr>
                <a:t>Air Quality Health Index</a:t>
              </a:r>
            </a:p>
          </p:txBody>
        </p:sp>
        <p:sp>
          <p:nvSpPr>
            <p:cNvPr id="47142" name="Text Box 38"/>
            <p:cNvSpPr txBox="1">
              <a:spLocks noChangeArrowheads="1"/>
            </p:cNvSpPr>
            <p:nvPr/>
          </p:nvSpPr>
          <p:spPr bwMode="auto">
            <a:xfrm>
              <a:off x="1455" y="1797"/>
              <a:ext cx="9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altLang="en-US" sz="1600" b="1" dirty="0" smtClean="0">
                  <a:solidFill>
                    <a:srgbClr val="C00000"/>
                  </a:solidFill>
                  <a:latin typeface="Verdana" pitchFamily="34" charset="0"/>
                  <a:cs typeface="Arial" pitchFamily="34" charset="0"/>
                </a:rPr>
                <a:t>Community</a:t>
              </a:r>
              <a:endParaRPr lang="en-CA" altLang="en-US" sz="16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7143" name="Text Box 39"/>
            <p:cNvSpPr txBox="1">
              <a:spLocks noChangeArrowheads="1"/>
            </p:cNvSpPr>
            <p:nvPr/>
          </p:nvSpPr>
          <p:spPr bwMode="auto">
            <a:xfrm>
              <a:off x="1455" y="2422"/>
              <a:ext cx="31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altLang="en-US" sz="900" dirty="0">
                  <a:latin typeface="Verdana" pitchFamily="34" charset="0"/>
                  <a:cs typeface="Arial" pitchFamily="34" charset="0"/>
                </a:rPr>
                <a:t>Risk:</a:t>
              </a:r>
            </a:p>
          </p:txBody>
        </p:sp>
        <p:sp>
          <p:nvSpPr>
            <p:cNvPr id="47144" name="Text Box 40"/>
            <p:cNvSpPr txBox="1">
              <a:spLocks noChangeArrowheads="1"/>
            </p:cNvSpPr>
            <p:nvPr/>
          </p:nvSpPr>
          <p:spPr bwMode="auto">
            <a:xfrm>
              <a:off x="1935" y="2422"/>
              <a:ext cx="31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altLang="en-US" sz="900">
                  <a:latin typeface="Verdana" pitchFamily="34" charset="0"/>
                  <a:cs typeface="Arial" pitchFamily="34" charset="0"/>
                </a:rPr>
                <a:t>Low 	       Moderate		High	           Very High</a:t>
              </a:r>
            </a:p>
            <a:p>
              <a:r>
                <a:rPr lang="en-CA" altLang="en-US" sz="900">
                  <a:latin typeface="Verdana" pitchFamily="34" charset="0"/>
                  <a:cs typeface="Arial" pitchFamily="34" charset="0"/>
                </a:rPr>
                <a:t>(1 - 3) 	       (4 - 6)		(7 - 10)	           (Above 10)</a:t>
              </a:r>
            </a:p>
            <a:p>
              <a:endParaRPr lang="en-CA" altLang="en-US" sz="900"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47145" name="Line 41"/>
            <p:cNvSpPr>
              <a:spLocks noChangeShapeType="1"/>
            </p:cNvSpPr>
            <p:nvPr/>
          </p:nvSpPr>
          <p:spPr bwMode="auto">
            <a:xfrm>
              <a:off x="1513" y="2672"/>
              <a:ext cx="3594" cy="0"/>
            </a:xfrm>
            <a:prstGeom prst="line">
              <a:avLst/>
            </a:prstGeom>
            <a:noFill/>
            <a:ln w="9525">
              <a:solidFill>
                <a:srgbClr val="99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146" name="Line 42"/>
            <p:cNvSpPr>
              <a:spLocks noChangeShapeType="1"/>
            </p:cNvSpPr>
            <p:nvPr/>
          </p:nvSpPr>
          <p:spPr bwMode="auto">
            <a:xfrm>
              <a:off x="1513" y="3824"/>
              <a:ext cx="3594" cy="0"/>
            </a:xfrm>
            <a:prstGeom prst="line">
              <a:avLst/>
            </a:prstGeom>
            <a:noFill/>
            <a:ln w="9525">
              <a:solidFill>
                <a:srgbClr val="9933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147" name="Text Box 43"/>
            <p:cNvSpPr txBox="1">
              <a:spLocks noChangeArrowheads="1"/>
            </p:cNvSpPr>
            <p:nvPr/>
          </p:nvSpPr>
          <p:spPr bwMode="auto">
            <a:xfrm>
              <a:off x="1473" y="2736"/>
              <a:ext cx="5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CA" altLang="en-US" sz="1400">
                  <a:solidFill>
                    <a:srgbClr val="993333"/>
                  </a:solidFill>
                  <a:latin typeface="Verdana" pitchFamily="34" charset="0"/>
                  <a:cs typeface="Arial" pitchFamily="34" charset="0"/>
                </a:rPr>
                <a:t>Current</a:t>
              </a:r>
            </a:p>
          </p:txBody>
        </p:sp>
        <p:sp>
          <p:nvSpPr>
            <p:cNvPr id="47150" name="Rectangle 46"/>
            <p:cNvSpPr>
              <a:spLocks noChangeArrowheads="1"/>
            </p:cNvSpPr>
            <p:nvPr/>
          </p:nvSpPr>
          <p:spPr bwMode="auto">
            <a:xfrm>
              <a:off x="2898" y="2765"/>
              <a:ext cx="830" cy="34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CA" altLang="en-US" sz="1400" dirty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2</a:t>
              </a:r>
            </a:p>
            <a:p>
              <a:pPr algn="ctr"/>
              <a:r>
                <a:rPr lang="en-CA" altLang="en-US" sz="1000" dirty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Low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28" y="907343"/>
            <a:ext cx="7136972" cy="536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18574" y="152400"/>
            <a:ext cx="7086600" cy="769938"/>
          </a:xfrm>
        </p:spPr>
        <p:txBody>
          <a:bodyPr/>
          <a:lstStyle/>
          <a:p>
            <a:r>
              <a:rPr lang="en-US" altLang="en-US" b="1" dirty="0"/>
              <a:t>Air Monitoring Station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8672513" y="63881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40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43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 I do?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80091"/>
            <a:ext cx="731520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rgbClr val="001D7A"/>
                </a:solidFill>
              </a:rPr>
              <a:t>I am an Industrial Approvals Engineer for the Government of Alberta.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1600" dirty="0" smtClean="0">
              <a:solidFill>
                <a:srgbClr val="001D7A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rgbClr val="001D7A"/>
                </a:solidFill>
              </a:rPr>
              <a:t>I set the rules for industrial facilities to </a:t>
            </a:r>
            <a:r>
              <a:rPr lang="en-US" sz="1600" b="1" dirty="0" smtClean="0">
                <a:solidFill>
                  <a:srgbClr val="001D7A"/>
                </a:solidFill>
              </a:rPr>
              <a:t>protect your</a:t>
            </a:r>
            <a:r>
              <a:rPr lang="en-CA" sz="1600" b="1" dirty="0" smtClean="0">
                <a:solidFill>
                  <a:srgbClr val="001D7A"/>
                </a:solidFill>
              </a:rPr>
              <a:t> environment</a:t>
            </a:r>
            <a:r>
              <a:rPr lang="en-CA" sz="1600" dirty="0" smtClean="0">
                <a:solidFill>
                  <a:srgbClr val="001D7A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1600" dirty="0" smtClean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B0F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6093114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www.pixgood.com</a:t>
            </a:r>
            <a:endParaRPr lang="en-CA" sz="800" b="0" dirty="0">
              <a:solidFill>
                <a:srgbClr val="081D58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66" y="2648760"/>
            <a:ext cx="5160034" cy="34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95400"/>
            <a:ext cx="6858000" cy="4724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What is the difference between Surface Water and Groundwater?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Why is Surface Water important?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Why is Groundwater important?</a:t>
            </a:r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56" y="2446096"/>
            <a:ext cx="63531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9905" y="4524719"/>
            <a:ext cx="571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800" b="0" dirty="0"/>
          </a:p>
          <a:p>
            <a:r>
              <a:rPr lang="en-CA" sz="800" b="0" dirty="0"/>
              <a:t> Image Credit: United States Geological Survey 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7749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Soil and Groundwater Guidelines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95400"/>
            <a:ext cx="6858000" cy="4724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Source  Pathway Receptor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Land Use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2600" dirty="0" smtClean="0"/>
              <a:t>Natural Area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2600" dirty="0" smtClean="0"/>
              <a:t>Agricultural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2600" dirty="0" smtClean="0"/>
              <a:t>Residential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2600" dirty="0" smtClean="0"/>
              <a:t>Commercial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2600" dirty="0" smtClean="0"/>
              <a:t>Industrial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741301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Groundwater Monitoring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95400"/>
            <a:ext cx="6858000" cy="4724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1919"/>
            <a:ext cx="4991100" cy="516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6337708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800" b="0" dirty="0"/>
          </a:p>
          <a:p>
            <a:r>
              <a:rPr lang="en-CA" sz="800" b="0" dirty="0" smtClean="0"/>
              <a:t>www.aacounty.org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8131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Industrial Approval </a:t>
            </a:r>
            <a:br>
              <a:rPr lang="en-US" dirty="0" smtClean="0"/>
            </a:br>
            <a:r>
              <a:rPr lang="en-US" dirty="0" smtClean="0"/>
              <a:t>Run-off Water Release Limits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95400"/>
            <a:ext cx="6858000" cy="4724400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6761750" cy="360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What is a Landfill?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5829300"/>
            <a:ext cx="6858000" cy="8382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A facility designed to dispose of waste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8" name="Picture 2" descr="https://wasteline.files.wordpress.com/2011/03/landfill_li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3" y="1219200"/>
            <a:ext cx="5617800" cy="42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24661" y="5434255"/>
            <a:ext cx="28193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www.wasteline.wordpress.com</a:t>
            </a:r>
            <a:endParaRPr lang="en-CA" sz="800" b="0" dirty="0">
              <a:solidFill>
                <a:srgbClr val="08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What is a Landfill?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5829300"/>
            <a:ext cx="6858000" cy="8382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/>
              <a:t>What are the risks to the environment?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/>
              <a:t>How can we manage these risks?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8" name="Picture 2" descr="https://wasteline.files.wordpress.com/2011/03/landfill_li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53" y="1219200"/>
            <a:ext cx="5617800" cy="42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24661" y="5434255"/>
            <a:ext cx="28193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www.wasteline.wordpress.com</a:t>
            </a:r>
            <a:endParaRPr lang="en-CA" sz="800" b="0" dirty="0">
              <a:solidFill>
                <a:srgbClr val="08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95400"/>
            <a:ext cx="6858000" cy="4724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What are the risks to the environment?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How can we manage these risks?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http://www.ukhydrogeologist.co.uk/images/large/landfill-leachate-manage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294777"/>
            <a:ext cx="6906171" cy="346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15200" y="6629277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www.ukhydrogeologist.co.uk</a:t>
            </a:r>
            <a:endParaRPr lang="en-CA" sz="800" b="0" dirty="0">
              <a:solidFill>
                <a:srgbClr val="081D58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0058"/>
              </p:ext>
            </p:extLst>
          </p:nvPr>
        </p:nvGraphicFramePr>
        <p:xfrm>
          <a:off x="1752600" y="2031795"/>
          <a:ext cx="6643687" cy="118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7370"/>
                <a:gridCol w="4726317"/>
              </a:tblGrid>
              <a:tr h="2362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sng" strike="noStrike" dirty="0" smtClean="0">
                          <a:effectLst/>
                        </a:rPr>
                        <a:t>Risks</a:t>
                      </a:r>
                      <a:endParaRPr lang="en-CA" sz="1400" b="1" i="0" u="sng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sng" strike="noStrike" dirty="0">
                          <a:effectLst/>
                        </a:rPr>
                        <a:t>Safeguards</a:t>
                      </a:r>
                      <a:endParaRPr lang="en-CA" sz="1400" b="1" i="0" u="sng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3620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CA" sz="1400" u="none" strike="noStrike" dirty="0">
                          <a:effectLst/>
                        </a:rPr>
                        <a:t>Contamination of the Soil and Groundwater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A liner provides a barrier to the environment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362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Leachate is removed and disposed</a:t>
                      </a:r>
                      <a:endParaRPr lang="en-CA" sz="1400" b="0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362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 smtClean="0">
                          <a:effectLst/>
                        </a:rPr>
                        <a:t>Surface run-off is collected and tested before it is released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23620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Odours and pests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The waste is covered daily</a:t>
                      </a:r>
                      <a:endParaRPr lang="en-CA" sz="14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err="1" smtClean="0"/>
              <a:t>Aquatera</a:t>
            </a:r>
            <a:r>
              <a:rPr lang="en-US" dirty="0" smtClean="0"/>
              <a:t> Landfill Gas to Energy Project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95400"/>
            <a:ext cx="6858000" cy="4724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>
              <a:hlinkClick r:id="rId3"/>
            </a:endParaRP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>
              <a:hlinkClick r:id="rId3"/>
            </a:endParaRP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>
              <a:hlinkClick r:id="rId3"/>
            </a:endParaRP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>
              <a:hlinkClick r:id="rId3"/>
            </a:endParaRP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www.youtube.com/watch?v=0DxXm19qQvg</a:t>
            </a: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Hazardous Waste and Recyclables Storage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600200"/>
            <a:ext cx="6858000" cy="4724400"/>
          </a:xfrm>
        </p:spPr>
        <p:txBody>
          <a:bodyPr lIns="90488" tIns="44450" rIns="90488" bIns="44450"/>
          <a:lstStyle/>
          <a:p>
            <a:pPr marL="457200" lvl="1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Ensure safe storage of </a:t>
            </a:r>
            <a:r>
              <a:rPr lang="en-US" sz="1800" dirty="0" smtClean="0">
                <a:solidFill>
                  <a:srgbClr val="FF0000"/>
                </a:solidFill>
              </a:rPr>
              <a:t>nasty chemicals </a:t>
            </a:r>
            <a:r>
              <a:rPr lang="en-US" sz="1800" dirty="0" smtClean="0"/>
              <a:t>that can harm the environment</a:t>
            </a:r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Toxic, corrosive, flammable, chemically reactive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endParaRPr lang="en-US" sz="1800" dirty="0"/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/>
              <a:t>Examples include: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Used </a:t>
            </a:r>
            <a:r>
              <a:rPr lang="en-US" sz="1600" dirty="0">
                <a:solidFill>
                  <a:srgbClr val="002060"/>
                </a:solidFill>
              </a:rPr>
              <a:t>car </a:t>
            </a:r>
            <a:r>
              <a:rPr lang="en-US" sz="1600" dirty="0" smtClean="0">
                <a:solidFill>
                  <a:srgbClr val="002060"/>
                </a:solidFill>
              </a:rPr>
              <a:t>batteries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Used oil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L</a:t>
            </a:r>
            <a:r>
              <a:rPr lang="en-US" sz="1600" dirty="0" smtClean="0">
                <a:solidFill>
                  <a:srgbClr val="002060"/>
                </a:solidFill>
              </a:rPr>
              <a:t>eftover paint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Cleaning products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</a:t>
            </a:r>
            <a:r>
              <a:rPr lang="en-US" sz="1600" dirty="0" smtClean="0">
                <a:solidFill>
                  <a:srgbClr val="002060"/>
                </a:solidFill>
              </a:rPr>
              <a:t>ontaminated soil</a:t>
            </a:r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2971800" cy="22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126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17" y="309832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9" y="312276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276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8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Hazardous Waste and Recyclables Storage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600200"/>
            <a:ext cx="6858000" cy="4724400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sz="1800" dirty="0" smtClean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r>
              <a:rPr lang="en-US" sz="1800" dirty="0" smtClean="0"/>
              <a:t>How should we safely store these chemicals?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Containment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Emergency procedures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Controlled access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Labelling</a:t>
            </a:r>
            <a:endParaRPr lang="en-US" sz="1800" dirty="0"/>
          </a:p>
          <a:p>
            <a:pPr marL="0" indent="0">
              <a:lnSpc>
                <a:spcPct val="90000"/>
              </a:lnSpc>
              <a:buClr>
                <a:srgbClr val="081D58"/>
              </a:buClr>
              <a:buNone/>
            </a:pPr>
            <a:endParaRPr lang="en-US" dirty="0" smtClean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637146" cy="197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WHMIS Lab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28" y="4329069"/>
            <a:ext cx="3124200" cy="24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01450"/>
            <a:ext cx="345907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23FE3-D176-46F4-A9C0-B777496AFCBD}" type="slidenum">
              <a:rPr lang="en-US" b="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Industrial Facilities include: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11666"/>
            <a:ext cx="7040562" cy="4525963"/>
          </a:xfrm>
        </p:spPr>
        <p:txBody>
          <a:bodyPr/>
          <a:lstStyle/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/>
              <a:t>Landfills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/>
              <a:t>Oil and Gas Facilities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/>
              <a:t>Pulp Mills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/>
              <a:t>Sawmills</a:t>
            </a:r>
            <a:endParaRPr lang="en-US" dirty="0"/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/>
              <a:t>Chemical </a:t>
            </a:r>
            <a:r>
              <a:rPr lang="en-US" dirty="0" smtClean="0"/>
              <a:t>Manufacturing Facilities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/>
              <a:t>Hazardous Recyclable Storage </a:t>
            </a:r>
            <a:r>
              <a:rPr lang="en-US" dirty="0"/>
              <a:t>Facilities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/>
              <a:t>Power </a:t>
            </a:r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6" name="Picture 2" descr="https://wasteline.files.wordpress.com/2011/03/landfill_lin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066800"/>
            <a:ext cx="1896699" cy="1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1953173" cy="1231550"/>
          </a:xfrm>
          <a:prstGeom prst="rect">
            <a:avLst/>
          </a:prstGeom>
        </p:spPr>
      </p:pic>
      <p:pic>
        <p:nvPicPr>
          <p:cNvPr id="8" name="Picture 2" descr="https://www.jvdriver.com/portals/7/Site%20Photos/Projects/GP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89" y="4572000"/>
            <a:ext cx="2113698" cy="13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rande-prairie-airscapes-aerials-07-00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75501"/>
            <a:ext cx="1953174" cy="10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TS Sawmill &amp; Lumber Handl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9900"/>
            <a:ext cx="1953174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2155610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www.ainsworth engineered.com</a:t>
            </a:r>
            <a:endParaRPr lang="en-CA" sz="800" b="0" dirty="0">
              <a:solidFill>
                <a:srgbClr val="081D5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5289" y="5950693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www.jvdriver.com</a:t>
            </a:r>
            <a:endParaRPr lang="en-CA" sz="800" b="0" dirty="0">
              <a:solidFill>
                <a:srgbClr val="081D5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7999" y="2489900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www.wasteline.wordpress.com</a:t>
            </a:r>
            <a:endParaRPr lang="en-CA" sz="800" b="0" dirty="0">
              <a:solidFill>
                <a:srgbClr val="081D5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500" y="5410200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www.wartsila.com</a:t>
            </a:r>
            <a:endParaRPr lang="en-CA" sz="800" b="0" dirty="0">
              <a:solidFill>
                <a:srgbClr val="081D5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681311"/>
            <a:ext cx="2133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0" dirty="0" smtClean="0">
                <a:solidFill>
                  <a:srgbClr val="081D58"/>
                </a:solidFill>
              </a:rPr>
              <a:t>www.mascus.com</a:t>
            </a:r>
            <a:endParaRPr lang="en-CA" sz="800" b="0" dirty="0">
              <a:solidFill>
                <a:srgbClr val="081D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Environmental Approvals Include: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424593"/>
            <a:ext cx="6858000" cy="47244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Soil Conservation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Air Emissions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Pollution Controls, Emission Limits, Monitoring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Surface </a:t>
            </a:r>
            <a:r>
              <a:rPr lang="en-US" dirty="0">
                <a:solidFill>
                  <a:srgbClr val="081D58"/>
                </a:solidFill>
              </a:rPr>
              <a:t>Water Management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Run-off </a:t>
            </a:r>
            <a:r>
              <a:rPr lang="en-US" sz="1600" dirty="0">
                <a:solidFill>
                  <a:srgbClr val="00B0F0"/>
                </a:solidFill>
              </a:rPr>
              <a:t>Release </a:t>
            </a:r>
            <a:r>
              <a:rPr lang="en-US" sz="1600" dirty="0" smtClean="0">
                <a:solidFill>
                  <a:srgbClr val="00B0F0"/>
                </a:solidFill>
              </a:rPr>
              <a:t>Limits, Monitoring, and Reporting</a:t>
            </a:r>
            <a:endParaRPr lang="en-US" sz="16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Wastewater Treatment and Disposal</a:t>
            </a:r>
            <a:endParaRPr lang="en-US" dirty="0">
              <a:solidFill>
                <a:srgbClr val="081D58"/>
              </a:solidFill>
            </a:endParaRP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Waste </a:t>
            </a:r>
            <a:r>
              <a:rPr lang="en-US" dirty="0">
                <a:solidFill>
                  <a:srgbClr val="081D58"/>
                </a:solidFill>
              </a:rPr>
              <a:t>Management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B0F0"/>
                </a:solidFill>
              </a:rPr>
              <a:t>Hazardous Waste Storage</a:t>
            </a:r>
          </a:p>
          <a:p>
            <a:pPr lvl="1"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B0F0"/>
                </a:solidFill>
              </a:rPr>
              <a:t>Disposal or Recycling</a:t>
            </a:r>
            <a:endParaRPr lang="en-US" sz="1600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Soil and Groundwater Monitoring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Remediation (clean up)</a:t>
            </a:r>
          </a:p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81D58"/>
                </a:solidFill>
              </a:rPr>
              <a:t>Reclamation (</a:t>
            </a:r>
            <a:r>
              <a:rPr lang="en-US" dirty="0" err="1" smtClean="0">
                <a:solidFill>
                  <a:srgbClr val="081D58"/>
                </a:solidFill>
              </a:rPr>
              <a:t>revegetation</a:t>
            </a:r>
            <a:r>
              <a:rPr lang="en-US" dirty="0" smtClean="0">
                <a:solidFill>
                  <a:srgbClr val="081D58"/>
                </a:solidFill>
              </a:rPr>
              <a:t>)</a:t>
            </a:r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5" y="1424593"/>
            <a:ext cx="1042987" cy="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9" y="2438400"/>
            <a:ext cx="1030026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9" y="3657601"/>
            <a:ext cx="11190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5" y="4800600"/>
            <a:ext cx="1030026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49" y="3429000"/>
            <a:ext cx="2380166" cy="30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8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Reclamation?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8" y="1231640"/>
            <a:ext cx="7137919" cy="555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3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Reclamation?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0" y="1716833"/>
            <a:ext cx="7440763" cy="45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Reclaimed Pipeline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\\goa\desktop\T_Z\tammy.sargeant\Desktop\Land-Reclamation-590x339-580x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27" y="1659573"/>
            <a:ext cx="7063506" cy="40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endParaRPr lang="en-US" dirty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2" name="AutoShape 2" descr="Image result for lorax unless quote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lorax unless quote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6248400" cy="23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28800" y="4648200"/>
            <a:ext cx="685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AAD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b="0" kern="0" dirty="0" smtClean="0">
                <a:solidFill>
                  <a:srgbClr val="081D58"/>
                </a:solidFill>
              </a:rPr>
              <a:t>What can you do to minimize your environmental impact?</a:t>
            </a:r>
          </a:p>
        </p:txBody>
      </p:sp>
    </p:spTree>
    <p:extLst>
      <p:ext uri="{BB962C8B-B14F-4D97-AF65-F5344CB8AC3E}">
        <p14:creationId xmlns:p14="http://schemas.microsoft.com/office/powerpoint/2010/main" val="1179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What is Our Environment Made Of?</a:t>
            </a:r>
            <a:endParaRPr lang="en-US" dirty="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371600"/>
            <a:ext cx="6858000" cy="4724400"/>
          </a:xfrm>
        </p:spPr>
        <p:txBody>
          <a:bodyPr lIns="90488" tIns="44450" rIns="90488" bIns="44450"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001D7A"/>
                </a:solidFill>
              </a:rPr>
              <a:t>Air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001D7A"/>
                </a:solidFill>
              </a:rPr>
              <a:t>Land</a:t>
            </a:r>
            <a:endParaRPr lang="en-US" sz="2400" dirty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001D7A"/>
                </a:solidFill>
              </a:rPr>
              <a:t>Water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 smtClean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 smtClean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 smtClean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rgbClr val="001D7A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sz="2400" dirty="0">
              <a:solidFill>
                <a:srgbClr val="001D7A"/>
              </a:solidFill>
            </a:endParaRPr>
          </a:p>
          <a:p>
            <a:pPr>
              <a:lnSpc>
                <a:spcPct val="6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rgbClr val="00AE00"/>
                </a:solidFill>
              </a:rPr>
              <a:t>D</a:t>
            </a:r>
            <a:r>
              <a:rPr lang="en-US" sz="1800" dirty="0" smtClean="0">
                <a:solidFill>
                  <a:srgbClr val="00AE00"/>
                </a:solidFill>
              </a:rPr>
              <a:t>o you care about our environment? Why?</a:t>
            </a:r>
          </a:p>
          <a:p>
            <a:pPr>
              <a:lnSpc>
                <a:spcPct val="6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AE00"/>
                </a:solidFill>
              </a:rPr>
              <a:t>What if you didn’t?</a:t>
            </a:r>
            <a:endParaRPr lang="en-US" sz="1800" dirty="0">
              <a:solidFill>
                <a:srgbClr val="00AE00"/>
              </a:solidFill>
            </a:endParaRPr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4267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Protection and Enhancement 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Legal requirements to protect the environment </a:t>
            </a:r>
          </a:p>
          <a:p>
            <a:r>
              <a:rPr lang="en-US" dirty="0" smtClean="0"/>
              <a:t>Recycling programs</a:t>
            </a:r>
            <a:endParaRPr lang="en-CA" dirty="0" smtClean="0"/>
          </a:p>
          <a:p>
            <a:r>
              <a:rPr lang="en-US" dirty="0" smtClean="0"/>
              <a:t>Spill reporting and clean up</a:t>
            </a:r>
          </a:p>
          <a:p>
            <a:r>
              <a:rPr lang="en-CA" dirty="0" smtClean="0"/>
              <a:t>Enforcement, </a:t>
            </a:r>
            <a:r>
              <a:rPr lang="en-CA" dirty="0"/>
              <a:t>including </a:t>
            </a:r>
            <a:r>
              <a:rPr lang="en-CA" dirty="0" smtClean="0"/>
              <a:t>up to a </a:t>
            </a:r>
            <a:r>
              <a:rPr lang="en-CA" b="1" dirty="0"/>
              <a:t>$</a:t>
            </a:r>
            <a:r>
              <a:rPr lang="en-CA" b="1" dirty="0" smtClean="0"/>
              <a:t>1,000,000 </a:t>
            </a:r>
            <a:r>
              <a:rPr lang="en-CA" dirty="0"/>
              <a:t>fine and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     </a:t>
            </a:r>
            <a:r>
              <a:rPr lang="en-CA" b="1" dirty="0" smtClean="0"/>
              <a:t>2 </a:t>
            </a:r>
            <a:r>
              <a:rPr lang="en-CA" b="1" dirty="0"/>
              <a:t>years </a:t>
            </a:r>
            <a:r>
              <a:rPr lang="en-CA" b="1" dirty="0" smtClean="0"/>
              <a:t>in jail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451D5-676A-4DC3-AC89-B46050D8B6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http://www.newoutlookorganizing.com/wp-content/uploads/2011/02/recycling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84892"/>
            <a:ext cx="1600200" cy="15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2438400" cy="162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10200"/>
            <a:ext cx="1818076" cy="121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8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83849" y="228600"/>
            <a:ext cx="6148387" cy="646331"/>
          </a:xfrm>
          <a:noFill/>
        </p:spPr>
        <p:txBody>
          <a:bodyPr wrap="square" anchor="t">
            <a:spAutoFit/>
          </a:bodyPr>
          <a:lstStyle/>
          <a:p>
            <a:pPr algn="l"/>
            <a:r>
              <a:rPr lang="en-US" altLang="en-US" sz="3600" b="1" dirty="0" smtClean="0">
                <a:solidFill>
                  <a:srgbClr val="0066FF"/>
                </a:solidFill>
              </a:rPr>
              <a:t>Air</a:t>
            </a:r>
            <a:endParaRPr lang="en-US" altLang="en-US" sz="1000" b="1" dirty="0">
              <a:solidFill>
                <a:srgbClr val="C00000"/>
              </a:solidFill>
            </a:endParaRPr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2261295" y="2215306"/>
            <a:ext cx="6425505" cy="4365671"/>
            <a:chOff x="360" y="2466"/>
            <a:chExt cx="1750" cy="1189"/>
          </a:xfrm>
        </p:grpSpPr>
        <p:grpSp>
          <p:nvGrpSpPr>
            <p:cNvPr id="141317" name="Group 5"/>
            <p:cNvGrpSpPr>
              <a:grpSpLocks/>
            </p:cNvGrpSpPr>
            <p:nvPr/>
          </p:nvGrpSpPr>
          <p:grpSpPr bwMode="auto">
            <a:xfrm>
              <a:off x="437" y="3062"/>
              <a:ext cx="1385" cy="588"/>
              <a:chOff x="437" y="3062"/>
              <a:chExt cx="1385" cy="588"/>
            </a:xfrm>
          </p:grpSpPr>
          <p:pic>
            <p:nvPicPr>
              <p:cNvPr id="141318" name="Picture 6" descr="emission - commercia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" y="3062"/>
                <a:ext cx="498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319" name="Text Box 7"/>
              <p:cNvSpPr txBox="1">
                <a:spLocks noChangeArrowheads="1"/>
              </p:cNvSpPr>
              <p:nvPr/>
            </p:nvSpPr>
            <p:spPr bwMode="auto">
              <a:xfrm>
                <a:off x="1182" y="3477"/>
                <a:ext cx="6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 smtClean="0">
                    <a:solidFill>
                      <a:srgbClr val="000000"/>
                    </a:solidFill>
                  </a:rPr>
                  <a:t>Electricity</a:t>
                </a:r>
                <a:endParaRPr lang="en-US" altLang="en-U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1322" name="Text Box 10"/>
            <p:cNvSpPr txBox="1">
              <a:spLocks noChangeArrowheads="1"/>
            </p:cNvSpPr>
            <p:nvPr/>
          </p:nvSpPr>
          <p:spPr bwMode="auto">
            <a:xfrm>
              <a:off x="360" y="3482"/>
              <a:ext cx="6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 smtClean="0">
                  <a:solidFill>
                    <a:srgbClr val="000000"/>
                  </a:solidFill>
                </a:rPr>
                <a:t>Municipalities</a:t>
              </a: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141326" name="Group 14"/>
            <p:cNvGrpSpPr>
              <a:grpSpLocks/>
            </p:cNvGrpSpPr>
            <p:nvPr/>
          </p:nvGrpSpPr>
          <p:grpSpPr bwMode="auto">
            <a:xfrm>
              <a:off x="1470" y="2467"/>
              <a:ext cx="640" cy="638"/>
              <a:chOff x="1470" y="2467"/>
              <a:chExt cx="640" cy="638"/>
            </a:xfrm>
          </p:grpSpPr>
          <p:pic>
            <p:nvPicPr>
              <p:cNvPr id="141327" name="Picture 15" descr="emission - transportati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2" y="2467"/>
                <a:ext cx="43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328" name="Text Box 16"/>
              <p:cNvSpPr txBox="1">
                <a:spLocks noChangeArrowheads="1"/>
              </p:cNvSpPr>
              <p:nvPr/>
            </p:nvSpPr>
            <p:spPr bwMode="auto">
              <a:xfrm>
                <a:off x="1470" y="2932"/>
                <a:ext cx="6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Transportation</a:t>
                </a:r>
              </a:p>
            </p:txBody>
          </p:sp>
        </p:grpSp>
        <p:grpSp>
          <p:nvGrpSpPr>
            <p:cNvPr id="141332" name="Group 20"/>
            <p:cNvGrpSpPr>
              <a:grpSpLocks/>
            </p:cNvGrpSpPr>
            <p:nvPr/>
          </p:nvGrpSpPr>
          <p:grpSpPr bwMode="auto">
            <a:xfrm>
              <a:off x="374" y="2466"/>
              <a:ext cx="640" cy="639"/>
              <a:chOff x="374" y="2466"/>
              <a:chExt cx="640" cy="639"/>
            </a:xfrm>
          </p:grpSpPr>
          <p:pic>
            <p:nvPicPr>
              <p:cNvPr id="141333" name="Picture 21" descr="emission - natura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" y="2466"/>
                <a:ext cx="43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374" y="2932"/>
                <a:ext cx="6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r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dirty="0">
                    <a:solidFill>
                      <a:srgbClr val="000000"/>
                    </a:solidFill>
                  </a:rPr>
                  <a:t>Natural</a:t>
                </a:r>
              </a:p>
            </p:txBody>
          </p:sp>
        </p:grpSp>
        <p:sp>
          <p:nvSpPr>
            <p:cNvPr id="141337" name="Text Box 25"/>
            <p:cNvSpPr txBox="1">
              <a:spLocks noChangeArrowheads="1"/>
            </p:cNvSpPr>
            <p:nvPr/>
          </p:nvSpPr>
          <p:spPr bwMode="auto">
            <a:xfrm>
              <a:off x="924" y="2932"/>
              <a:ext cx="6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dirty="0">
                  <a:solidFill>
                    <a:srgbClr val="000000"/>
                  </a:solidFill>
                </a:rPr>
                <a:t>Industry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1844" y="1371600"/>
            <a:ext cx="6939756" cy="367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buClr>
                <a:srgbClr val="081D58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</a:rPr>
              <a:t>Where does air pollution come from?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22" y="4398141"/>
            <a:ext cx="1872739" cy="154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58" y="2213471"/>
            <a:ext cx="1825340" cy="156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Sources of Air Pollution in Canada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6200" cy="452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057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NPRI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7035800" cy="717550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Current Status of Alberta Air Quality</a:t>
            </a:r>
            <a:endParaRPr lang="en-CA" altLang="en-US" sz="3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69" y="1219200"/>
            <a:ext cx="270827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3292475" y="5924521"/>
            <a:ext cx="33194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rgbClr val="6E331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b="1">
                <a:solidFill>
                  <a:srgbClr val="C050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2015</a:t>
            </a:r>
            <a:r>
              <a:rPr lang="en-US" altLang="en-US" sz="1800" dirty="0">
                <a:solidFill>
                  <a:srgbClr val="000000"/>
                </a:solidFill>
              </a:rPr>
              <a:t>: </a:t>
            </a:r>
            <a:r>
              <a:rPr lang="en-US" altLang="en-US" sz="1800" dirty="0" smtClean="0">
                <a:solidFill>
                  <a:srgbClr val="000000"/>
                </a:solidFill>
              </a:rPr>
              <a:t>Particulate Matter 2.5</a:t>
            </a:r>
            <a:endParaRPr lang="en-CA" altLang="en-US" sz="1800" dirty="0">
              <a:solidFill>
                <a:srgbClr val="000000"/>
              </a:solidFill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938338" y="6519863"/>
            <a:ext cx="7029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b="1">
                <a:solidFill>
                  <a:srgbClr val="6E331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b="1">
                <a:solidFill>
                  <a:srgbClr val="C050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800" b="0">
                <a:solidFill>
                  <a:srgbClr val="000000"/>
                </a:solidFill>
              </a:rPr>
              <a:t>http://esrd.alberta.ca/air/management-frameworks/canadian-ambient-air-quality-standards-for-particulate-matter-and-ozone/documents/AlbertaAirZonesReport-2011-13-Sep2015.pdf</a:t>
            </a:r>
          </a:p>
        </p:txBody>
      </p:sp>
    </p:spTree>
    <p:extLst>
      <p:ext uri="{BB962C8B-B14F-4D97-AF65-F5344CB8AC3E}">
        <p14:creationId xmlns:p14="http://schemas.microsoft.com/office/powerpoint/2010/main" val="11478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 anchor="ctr"/>
          <a:lstStyle/>
          <a:p>
            <a:r>
              <a:rPr lang="en-US" dirty="0" smtClean="0"/>
              <a:t>Air Quality</a:t>
            </a:r>
            <a:endParaRPr lang="en-US" dirty="0"/>
          </a:p>
        </p:txBody>
      </p:sp>
      <p:sp>
        <p:nvSpPr>
          <p:cNvPr id="155651" name="Rectangle 5"/>
          <p:cNvSpPr>
            <a:spLocks noChangeArrowheads="1"/>
          </p:cNvSpPr>
          <p:nvPr/>
        </p:nvSpPr>
        <p:spPr bwMode="auto">
          <a:xfrm>
            <a:off x="8382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chemeClr val="hlink"/>
              </a:solidFill>
              <a:latin typeface="Arial Rounded MT Bold" pitchFamily="34" charset="0"/>
            </a:endParaRPr>
          </a:p>
        </p:txBody>
      </p:sp>
      <p:sp>
        <p:nvSpPr>
          <p:cNvPr id="2" name="AutoShape 4" descr="Image result for secure landfill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7213" y="3962400"/>
            <a:ext cx="7040562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50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AAD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AAD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AAD2"/>
                </a:solidFill>
                <a:latin typeface="+mn-lt"/>
              </a:defRPr>
            </a:lvl9pPr>
          </a:lstStyle>
          <a:p>
            <a:pPr marL="457200" lvl="1" indent="0">
              <a:buClr>
                <a:srgbClr val="081D58"/>
              </a:buClr>
              <a:buNone/>
            </a:pPr>
            <a:r>
              <a:rPr lang="en-US" dirty="0" smtClean="0">
                <a:solidFill>
                  <a:srgbClr val="001D7A"/>
                </a:solidFill>
              </a:rPr>
              <a:t>What contaminants affect our air quality? 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Nitrogen Oxides (</a:t>
            </a:r>
            <a:r>
              <a:rPr lang="en-US" dirty="0" err="1" smtClean="0">
                <a:solidFill>
                  <a:srgbClr val="001D7A"/>
                </a:solidFill>
              </a:rPr>
              <a:t>NOx</a:t>
            </a:r>
            <a:r>
              <a:rPr lang="en-US" dirty="0" smtClean="0">
                <a:solidFill>
                  <a:srgbClr val="001D7A"/>
                </a:solidFill>
              </a:rPr>
              <a:t>)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1D7A"/>
                </a:solidFill>
              </a:rPr>
              <a:t>Sulphur</a:t>
            </a:r>
            <a:r>
              <a:rPr lang="en-US" dirty="0" smtClean="0">
                <a:solidFill>
                  <a:srgbClr val="001D7A"/>
                </a:solidFill>
              </a:rPr>
              <a:t> Dioxide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Carbon Monoxide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Carbon Dioxide</a:t>
            </a:r>
          </a:p>
          <a:p>
            <a:pPr lvl="2">
              <a:buClr>
                <a:srgbClr val="081D58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rgbClr val="001D7A"/>
                </a:solidFill>
              </a:rPr>
              <a:t>Particulate Matter (Dust)</a:t>
            </a:r>
          </a:p>
        </p:txBody>
      </p:sp>
      <p:pic>
        <p:nvPicPr>
          <p:cNvPr id="2050" name="Picture 2" descr="http://upload.wikimedia.org/wikipedia/commons/thumb/a/aa/AlfedPalmersmokestacks.jpg/1280px-AlfedPalmersmokest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7487"/>
            <a:ext cx="3390507" cy="262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34268" y="376802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800" b="0" dirty="0"/>
              <a:t>http://en.wikipedia.org/wiki/Air_pollution</a:t>
            </a:r>
          </a:p>
        </p:txBody>
      </p:sp>
    </p:spTree>
    <p:extLst>
      <p:ext uri="{BB962C8B-B14F-4D97-AF65-F5344CB8AC3E}">
        <p14:creationId xmlns:p14="http://schemas.microsoft.com/office/powerpoint/2010/main" val="27605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BRANDGoAPowerPointTemplateVertical">
  <a:themeElements>
    <a:clrScheme name="NEWBRANDGoAPowerPointTemplate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BRANDGoAPowerPointTemplateVert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BRANDGoAPowerPointTemplate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WBRANDGoAPowerPointTemplateVertical">
  <a:themeElements>
    <a:clrScheme name="NEWBRANDGoAPowerPointTemplate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BRANDGoAPowerPointTemplateVert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BRANDGoAPowerPointTemplate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ANDGoAPowerPointTemplateVertic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ANDGoAPowerPointTemplateVertic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C65DE67EF5949BB10FCF307DF99E6" ma:contentTypeVersion="0" ma:contentTypeDescription="Create a new document." ma:contentTypeScope="" ma:versionID="dd58ea7241d5b9ea25a69486695da77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1131886-3F56-4FB5-8615-C909FFBEE1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DAD5E9-D1C9-44CF-84A1-E3E94D10ABAD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8817AD9-7D41-44D4-806C-1DE541136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NEWBRANDGoAPowerPointTemplateVertical</Template>
  <TotalTime>4178</TotalTime>
  <Pages>7</Pages>
  <Words>782</Words>
  <Application>Microsoft Office PowerPoint</Application>
  <PresentationFormat>On-screen Show (4:3)</PresentationFormat>
  <Paragraphs>256</Paragraphs>
  <Slides>34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NEWBRANDGoAPowerPointTemplateVertical</vt:lpstr>
      <vt:lpstr>1_NEWBRANDGoAPowerPointTemplateVertical</vt:lpstr>
      <vt:lpstr>Acrobat Document</vt:lpstr>
      <vt:lpstr>Environmental Protection</vt:lpstr>
      <vt:lpstr>What do I do?</vt:lpstr>
      <vt:lpstr>Industrial Facilities include:</vt:lpstr>
      <vt:lpstr>What is Our Environment Made Of?</vt:lpstr>
      <vt:lpstr>Environmental Protection and Enhancement Act</vt:lpstr>
      <vt:lpstr>Air</vt:lpstr>
      <vt:lpstr>Industrial Sources of Air Pollution in Canada</vt:lpstr>
      <vt:lpstr>Current Status of Alberta Air Quality</vt:lpstr>
      <vt:lpstr>Air Quality</vt:lpstr>
      <vt:lpstr>Industrial Approval  Air Quality Limits</vt:lpstr>
      <vt:lpstr>PowerPoint Presentation</vt:lpstr>
      <vt:lpstr>PowerPoint Presentation</vt:lpstr>
      <vt:lpstr>PowerPoint Presentation</vt:lpstr>
      <vt:lpstr>How can we predict the impact that a facility will have on Air Quality?</vt:lpstr>
      <vt:lpstr>Air Dispersion Modelling</vt:lpstr>
      <vt:lpstr>Environment Canada 3D Modelling Video</vt:lpstr>
      <vt:lpstr>Peace Airshed Zone Association Monitoring Stations</vt:lpstr>
      <vt:lpstr>Air Quality Health Index  ( AQHI)</vt:lpstr>
      <vt:lpstr>Air Monitoring Station</vt:lpstr>
      <vt:lpstr>Water</vt:lpstr>
      <vt:lpstr>Soil and Groundwater Guidelines</vt:lpstr>
      <vt:lpstr>Groundwater Monitoring</vt:lpstr>
      <vt:lpstr>Industrial Approval  Run-off Water Release Limits</vt:lpstr>
      <vt:lpstr>What is a Landfill?</vt:lpstr>
      <vt:lpstr>What is a Landfill?</vt:lpstr>
      <vt:lpstr>Landfills</vt:lpstr>
      <vt:lpstr>Aquatera Landfill Gas to Energy Project</vt:lpstr>
      <vt:lpstr>Hazardous Waste and Recyclables Storage</vt:lpstr>
      <vt:lpstr>Hazardous Waste and Recyclables Storage</vt:lpstr>
      <vt:lpstr>Environmental Approvals Include:</vt:lpstr>
      <vt:lpstr>What is Reclamation?</vt:lpstr>
      <vt:lpstr>What is Reclamation?</vt:lpstr>
      <vt:lpstr>Reclaimed Pipeline</vt:lpstr>
      <vt:lpstr>PowerPoint Presentation</vt:lpstr>
    </vt:vector>
  </TitlesOfParts>
  <Company>Government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Provincial Regulatory Process used by EUB and AENV</dc:title>
  <dc:creator>aladhani</dc:creator>
  <cp:lastModifiedBy>Windows User</cp:lastModifiedBy>
  <cp:revision>260</cp:revision>
  <cp:lastPrinted>2016-03-14T21:10:44Z</cp:lastPrinted>
  <dcterms:created xsi:type="dcterms:W3CDTF">2004-05-11T20:02:06Z</dcterms:created>
  <dcterms:modified xsi:type="dcterms:W3CDTF">2016-03-16T17:00:12Z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0x010100D70C65DE67EF5949BB10FCF307DF99E6</vt:lpwstr>
  </property>
</Properties>
</file>