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Amatic SC"/>
      <p:regular r:id="rId31"/>
      <p:bold r:id="rId32"/>
    </p:embeddedFont>
    <p:embeddedFont>
      <p:font typeface="Nunito"/>
      <p:regular r:id="rId33"/>
      <p:bold r:id="rId34"/>
      <p:italic r:id="rId35"/>
      <p:boldItalic r:id="rId36"/>
    </p:embeddedFont>
    <p:embeddedFont>
      <p:font typeface="Source Code Pro"/>
      <p:regular r:id="rId37"/>
      <p:bold r:id="rId38"/>
    </p:embeddedFont>
    <p:embeddedFont>
      <p:font typeface="Maven Pro"/>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avenPro-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maticSC-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Nunito-regular.fntdata"/><Relationship Id="rId10" Type="http://schemas.openxmlformats.org/officeDocument/2006/relationships/slide" Target="slides/slide5.xml"/><Relationship Id="rId32" Type="http://schemas.openxmlformats.org/officeDocument/2006/relationships/font" Target="fonts/AmaticSC-bold.fntdata"/><Relationship Id="rId13" Type="http://schemas.openxmlformats.org/officeDocument/2006/relationships/slide" Target="slides/slide8.xml"/><Relationship Id="rId35" Type="http://schemas.openxmlformats.org/officeDocument/2006/relationships/font" Target="fonts/Nunito-italic.fntdata"/><Relationship Id="rId12" Type="http://schemas.openxmlformats.org/officeDocument/2006/relationships/slide" Target="slides/slide7.xml"/><Relationship Id="rId34" Type="http://schemas.openxmlformats.org/officeDocument/2006/relationships/font" Target="fonts/Nunito-bold.fntdata"/><Relationship Id="rId15" Type="http://schemas.openxmlformats.org/officeDocument/2006/relationships/slide" Target="slides/slide10.xml"/><Relationship Id="rId37" Type="http://schemas.openxmlformats.org/officeDocument/2006/relationships/font" Target="fonts/SourceCodePro-regular.fntdata"/><Relationship Id="rId14" Type="http://schemas.openxmlformats.org/officeDocument/2006/relationships/slide" Target="slides/slide9.xml"/><Relationship Id="rId36" Type="http://schemas.openxmlformats.org/officeDocument/2006/relationships/font" Target="fonts/Nunito-boldItalic.fntdata"/><Relationship Id="rId17" Type="http://schemas.openxmlformats.org/officeDocument/2006/relationships/slide" Target="slides/slide12.xml"/><Relationship Id="rId39" Type="http://schemas.openxmlformats.org/officeDocument/2006/relationships/font" Target="fonts/MavenPro-regular.fntdata"/><Relationship Id="rId16" Type="http://schemas.openxmlformats.org/officeDocument/2006/relationships/slide" Target="slides/slide11.xml"/><Relationship Id="rId38" Type="http://schemas.openxmlformats.org/officeDocument/2006/relationships/font" Target="fonts/SourceCodePr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484250a68_3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484250a68_3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45901b45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45901b45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45901b45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45901b45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K-2</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484250a68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484250a68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Gr.3-6 group</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45901b451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45901b451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49c4a8b5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49c4a8b5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45707ccb3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45707ccb3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45901b45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45901b45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484250a68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484250a68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45901b451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45901b451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45901b45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45901b45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Put in random groups using cards. Vertical surfaces. Question is from the gr.6 textbook.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45901b45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45901b45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45901b451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45901b451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484250a68_3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484250a68_3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49c4a8b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49c4a8b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484250a6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484250a6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45901b451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45901b451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45901b451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45901b451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45901b45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45901b45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dots do you see? How do you see it?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484250a68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484250a68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45901b45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45901b45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45901b45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45901b45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484250a68_3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484250a68_3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45901b45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45901b45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datapointed.net/visualizations/math/factorization/animated-diagram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youtube.com/watch?v=86i4eP3Ipi4" TargetMode="External"/><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transum.org/Software/SW/Starter_of_the_day/index.htm" TargetMode="External"/><Relationship Id="rId4" Type="http://schemas.openxmlformats.org/officeDocument/2006/relationships/hyperlink" Target="https://www.youtube.com/watch?v=lLOALyWls2k" TargetMode="External"/><Relationship Id="rId5" Type="http://schemas.openxmlformats.org/officeDocument/2006/relationships/hyperlink" Target="https://www.youcubed.org/week-inspirational-math/"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peterliljedahl.com/publications/building-thinking-classroom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Morning at Mother Teresa</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Conversations about Math. </a:t>
            </a:r>
            <a:endParaRPr/>
          </a:p>
          <a:p>
            <a:pPr indent="0" lvl="0" marL="0" rtl="0" algn="ctr">
              <a:spcBef>
                <a:spcPts val="0"/>
              </a:spcBef>
              <a:spcAft>
                <a:spcPts val="0"/>
              </a:spcAft>
              <a:buNone/>
            </a:pPr>
            <a:r>
              <a:rPr lang="en"/>
              <a:t>Oct. 19,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457200" lvl="0" marL="914400" rtl="0" algn="l">
              <a:spcBef>
                <a:spcPts val="0"/>
              </a:spcBef>
              <a:spcAft>
                <a:spcPts val="0"/>
              </a:spcAft>
              <a:buNone/>
            </a:pPr>
            <a:r>
              <a:rPr lang="en"/>
              <a:t>Dot Pattern in Higher Grades</a:t>
            </a:r>
            <a:endParaRPr/>
          </a:p>
        </p:txBody>
      </p:sp>
      <p:sp>
        <p:nvSpPr>
          <p:cNvPr id="106" name="Google Shape;106;p2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http://www.datapointed.net/visualizations/math/factorization/animated-diagrams/</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3" name="Google Shape;113;p2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24"/>
          <p:cNvPicPr preferRelativeResize="0"/>
          <p:nvPr/>
        </p:nvPicPr>
        <p:blipFill>
          <a:blip r:embed="rId3">
            <a:alphaModFix/>
          </a:blip>
          <a:stretch>
            <a:fillRect/>
          </a:stretch>
        </p:blipFill>
        <p:spPr>
          <a:xfrm>
            <a:off x="68325" y="0"/>
            <a:ext cx="4860448" cy="5603773"/>
          </a:xfrm>
          <a:prstGeom prst="rect">
            <a:avLst/>
          </a:prstGeom>
          <a:noFill/>
          <a:ln>
            <a:noFill/>
          </a:ln>
        </p:spPr>
      </p:pic>
      <p:sp>
        <p:nvSpPr>
          <p:cNvPr id="119" name="Google Shape;119;p24"/>
          <p:cNvSpPr txBox="1"/>
          <p:nvPr/>
        </p:nvSpPr>
        <p:spPr>
          <a:xfrm>
            <a:off x="4928775" y="732000"/>
            <a:ext cx="4255200" cy="2654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Grab some math manipulatives (snap cubes, </a:t>
            </a:r>
            <a:r>
              <a:rPr lang="en" sz="1800"/>
              <a:t>cuisenaire</a:t>
            </a:r>
            <a:r>
              <a:rPr lang="en" sz="1800"/>
              <a:t> rods, etc.) to solve the problem. </a:t>
            </a:r>
            <a:endParaRPr sz="1800"/>
          </a:p>
          <a:p>
            <a:pPr indent="-342900" lvl="0" marL="457200" rtl="0" algn="l">
              <a:spcBef>
                <a:spcPts val="0"/>
              </a:spcBef>
              <a:spcAft>
                <a:spcPts val="0"/>
              </a:spcAft>
              <a:buSzPts val="1800"/>
              <a:buChar char="-"/>
            </a:pPr>
            <a:r>
              <a:rPr lang="en" sz="1800"/>
              <a:t>Or use markers, crayons, pencil crayons, etc.</a:t>
            </a:r>
            <a:endParaRPr sz="1800"/>
          </a:p>
          <a:p>
            <a:pPr indent="-342900" lvl="0" marL="457200" rtl="0" algn="l">
              <a:spcBef>
                <a:spcPts val="0"/>
              </a:spcBef>
              <a:spcAft>
                <a:spcPts val="0"/>
              </a:spcAft>
              <a:buSzPts val="1800"/>
              <a:buChar char="-"/>
            </a:pPr>
            <a:r>
              <a:rPr lang="en" sz="1800"/>
              <a:t>Make sure to record your findings.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Extension:</a:t>
            </a:r>
            <a:endParaRPr sz="1800"/>
          </a:p>
          <a:p>
            <a:pPr indent="-342900" lvl="0" marL="457200" rtl="0" algn="l">
              <a:spcBef>
                <a:spcPts val="0"/>
              </a:spcBef>
              <a:spcAft>
                <a:spcPts val="0"/>
              </a:spcAft>
              <a:buSzPts val="1800"/>
              <a:buChar char="-"/>
            </a:pPr>
            <a:r>
              <a:rPr lang="en" sz="1800"/>
              <a:t>Make your own clues and have your group figure out the coloured shape.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5"/>
          <p:cNvSpPr txBox="1"/>
          <p:nvPr>
            <p:ph idx="1" type="body"/>
          </p:nvPr>
        </p:nvSpPr>
        <p:spPr>
          <a:xfrm>
            <a:off x="5752575" y="172500"/>
            <a:ext cx="3138900" cy="288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Random groups</a:t>
            </a:r>
            <a:endParaRPr/>
          </a:p>
          <a:p>
            <a:pPr indent="0" lvl="0" marL="0" rtl="0" algn="l">
              <a:spcBef>
                <a:spcPts val="1600"/>
              </a:spcBef>
              <a:spcAft>
                <a:spcPts val="0"/>
              </a:spcAft>
              <a:buNone/>
            </a:pPr>
            <a:r>
              <a:rPr lang="en"/>
              <a:t>Vertical surfaces</a:t>
            </a:r>
            <a:endParaRPr/>
          </a:p>
          <a:p>
            <a:pPr indent="0" lvl="0" marL="0" rtl="0" algn="l">
              <a:spcBef>
                <a:spcPts val="1600"/>
              </a:spcBef>
              <a:spcAft>
                <a:spcPts val="0"/>
              </a:spcAft>
              <a:buNone/>
            </a:pPr>
            <a:r>
              <a:rPr lang="en"/>
              <a:t>Manipulatives (red/yellow tiles)</a:t>
            </a:r>
            <a:endParaRPr/>
          </a:p>
          <a:p>
            <a:pPr indent="0" lvl="0" marL="0" rtl="0" algn="l">
              <a:spcBef>
                <a:spcPts val="1600"/>
              </a:spcBef>
              <a:spcAft>
                <a:spcPts val="1600"/>
              </a:spcAft>
              <a:buNone/>
            </a:pPr>
            <a:r>
              <a:rPr lang="en"/>
              <a:t>How can you change it to fit your grade?</a:t>
            </a:r>
            <a:endParaRPr/>
          </a:p>
        </p:txBody>
      </p:sp>
      <p:pic>
        <p:nvPicPr>
          <p:cNvPr id="125" name="Google Shape;125;p25"/>
          <p:cNvPicPr preferRelativeResize="0"/>
          <p:nvPr/>
        </p:nvPicPr>
        <p:blipFill rotWithShape="1">
          <a:blip r:embed="rId3">
            <a:alphaModFix/>
          </a:blip>
          <a:srcRect b="36342" l="0" r="0" t="0"/>
          <a:stretch/>
        </p:blipFill>
        <p:spPr>
          <a:xfrm>
            <a:off x="-4" y="0"/>
            <a:ext cx="5752580" cy="5143500"/>
          </a:xfrm>
          <a:prstGeom prst="rect">
            <a:avLst/>
          </a:prstGeom>
          <a:noFill/>
          <a:ln>
            <a:noFill/>
          </a:ln>
        </p:spPr>
      </p:pic>
      <p:sp>
        <p:nvSpPr>
          <p:cNvPr id="126" name="Google Shape;126;p25"/>
          <p:cNvSpPr/>
          <p:nvPr/>
        </p:nvSpPr>
        <p:spPr>
          <a:xfrm>
            <a:off x="3324700" y="400950"/>
            <a:ext cx="2073000" cy="217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5"/>
          <p:cNvSpPr/>
          <p:nvPr/>
        </p:nvSpPr>
        <p:spPr>
          <a:xfrm>
            <a:off x="3129125" y="2874875"/>
            <a:ext cx="2317500" cy="210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5"/>
          <p:cNvSpPr/>
          <p:nvPr/>
        </p:nvSpPr>
        <p:spPr>
          <a:xfrm>
            <a:off x="420475" y="2874875"/>
            <a:ext cx="2190300" cy="20925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6"/>
                                        </p:tgtEl>
                                      </p:cBhvr>
                                    </p:animEffect>
                                    <p:set>
                                      <p:cBhvr>
                                        <p:cTn dur="1" fill="hold">
                                          <p:stCondLst>
                                            <p:cond delay="1000"/>
                                          </p:stCondLst>
                                        </p:cTn>
                                        <p:tgtEl>
                                          <p:spTgt spid="1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800"/>
                                        <p:tgtEl>
                                          <p:spTgt spid="127"/>
                                        </p:tgtEl>
                                      </p:cBhvr>
                                    </p:animEffect>
                                    <p:set>
                                      <p:cBhvr>
                                        <p:cTn dur="1" fill="hold">
                                          <p:stCondLst>
                                            <p:cond delay="2800"/>
                                          </p:stCondLst>
                                        </p:cTn>
                                        <p:tgtEl>
                                          <p:spTgt spid="1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28"/>
                                        </p:tgtEl>
                                      </p:cBhvr>
                                    </p:animEffect>
                                    <p:set>
                                      <p:cBhvr>
                                        <p:cTn dur="1" fill="hold">
                                          <p:stCondLst>
                                            <p:cond delay="1000"/>
                                          </p:stCondLst>
                                        </p:cTn>
                                        <p:tgtEl>
                                          <p:spTgt spid="12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2854100" y="126625"/>
            <a:ext cx="36975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Collaboration Time</a:t>
            </a:r>
            <a:r>
              <a:rPr lang="en"/>
              <a:t> </a:t>
            </a:r>
            <a:endParaRPr/>
          </a:p>
        </p:txBody>
      </p:sp>
      <p:sp>
        <p:nvSpPr>
          <p:cNvPr id="134" name="Google Shape;134;p26"/>
          <p:cNvSpPr txBox="1"/>
          <p:nvPr>
            <p:ph idx="1" type="body"/>
          </p:nvPr>
        </p:nvSpPr>
        <p:spPr>
          <a:xfrm>
            <a:off x="311700" y="927625"/>
            <a:ext cx="8520600" cy="4010400"/>
          </a:xfrm>
          <a:prstGeom prst="rect">
            <a:avLst/>
          </a:prstGeom>
        </p:spPr>
        <p:txBody>
          <a:bodyPr anchorCtr="0" anchor="t" bIns="91425" lIns="91425" spcFirstLastPara="1" rIns="91425" wrap="square" tIns="91425">
            <a:noAutofit/>
          </a:bodyPr>
          <a:lstStyle/>
          <a:p>
            <a:pPr indent="0" lvl="0" marL="0" rtl="0" algn="l">
              <a:lnSpc>
                <a:spcPct val="90000"/>
              </a:lnSpc>
              <a:spcBef>
                <a:spcPts val="1200"/>
              </a:spcBef>
              <a:spcAft>
                <a:spcPts val="0"/>
              </a:spcAft>
              <a:buNone/>
            </a:pPr>
            <a:r>
              <a:rPr lang="en" sz="3000">
                <a:solidFill>
                  <a:srgbClr val="000000"/>
                </a:solidFill>
                <a:latin typeface="Arial"/>
                <a:ea typeface="Arial"/>
                <a:cs typeface="Arial"/>
                <a:sym typeface="Arial"/>
              </a:rPr>
              <a:t> In grade level groups, explore and investigate the Developing Math Fluency, Textbook and Super Source resources and, with the help of your program of studies, find three problems that link to you curriculum.</a:t>
            </a:r>
            <a:endParaRPr sz="3000">
              <a:solidFill>
                <a:srgbClr val="000000"/>
              </a:solidFill>
              <a:latin typeface="Arial"/>
              <a:ea typeface="Arial"/>
              <a:cs typeface="Arial"/>
              <a:sym typeface="Arial"/>
            </a:endParaRPr>
          </a:p>
          <a:p>
            <a:pPr indent="0" lvl="0" marL="0" rtl="0" algn="l">
              <a:lnSpc>
                <a:spcPct val="90000"/>
              </a:lnSpc>
              <a:spcBef>
                <a:spcPts val="1200"/>
              </a:spcBef>
              <a:spcAft>
                <a:spcPts val="200"/>
              </a:spcAft>
              <a:buNone/>
            </a:pPr>
            <a:r>
              <a:rPr lang="en" sz="3000">
                <a:solidFill>
                  <a:srgbClr val="000000"/>
                </a:solidFill>
                <a:latin typeface="Arial"/>
                <a:ea typeface="Arial"/>
                <a:cs typeface="Arial"/>
                <a:sym typeface="Arial"/>
              </a:rPr>
              <a:t> Try them out with your students.  Use random groups, vertical surfaces, one pen!</a:t>
            </a:r>
            <a:endParaRPr sz="30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1" name="Google Shape;141;p27"/>
          <p:cNvPicPr preferRelativeResize="0"/>
          <p:nvPr/>
        </p:nvPicPr>
        <p:blipFill>
          <a:blip r:embed="rId3">
            <a:alphaModFix/>
          </a:blip>
          <a:stretch>
            <a:fillRect/>
          </a:stretch>
        </p:blipFill>
        <p:spPr>
          <a:xfrm>
            <a:off x="565975" y="401800"/>
            <a:ext cx="3126375" cy="4099375"/>
          </a:xfrm>
          <a:prstGeom prst="rect">
            <a:avLst/>
          </a:prstGeom>
          <a:noFill/>
          <a:ln>
            <a:noFill/>
          </a:ln>
        </p:spPr>
      </p:pic>
      <p:pic>
        <p:nvPicPr>
          <p:cNvPr id="142" name="Google Shape;142;p27"/>
          <p:cNvPicPr preferRelativeResize="0"/>
          <p:nvPr/>
        </p:nvPicPr>
        <p:blipFill>
          <a:blip r:embed="rId4">
            <a:alphaModFix/>
          </a:blip>
          <a:stretch>
            <a:fillRect/>
          </a:stretch>
        </p:blipFill>
        <p:spPr>
          <a:xfrm>
            <a:off x="4572000" y="401800"/>
            <a:ext cx="3225775" cy="4191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Math Manipulatives</a:t>
            </a:r>
            <a:endParaRPr/>
          </a:p>
          <a:p>
            <a:pPr indent="0" lvl="0" marL="0" rtl="0" algn="l">
              <a:spcBef>
                <a:spcPts val="0"/>
              </a:spcBef>
              <a:spcAft>
                <a:spcPts val="0"/>
              </a:spcAft>
              <a:buNone/>
            </a:pPr>
            <a:r>
              <a:t/>
            </a:r>
            <a:endParaRPr/>
          </a:p>
        </p:txBody>
      </p:sp>
      <p:sp>
        <p:nvSpPr>
          <p:cNvPr id="148" name="Google Shape;148;p28"/>
          <p:cNvSpPr txBox="1"/>
          <p:nvPr>
            <p:ph idx="1" type="body"/>
          </p:nvPr>
        </p:nvSpPr>
        <p:spPr>
          <a:xfrm>
            <a:off x="311700" y="901650"/>
            <a:ext cx="8520600" cy="33402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b="1" lang="en"/>
              <a:t>Super Source Books</a:t>
            </a:r>
            <a:endParaRPr b="1"/>
          </a:p>
          <a:p>
            <a:pPr indent="-342900" lvl="0" marL="457200" rtl="0" algn="l">
              <a:spcBef>
                <a:spcPts val="1600"/>
              </a:spcBef>
              <a:spcAft>
                <a:spcPts val="0"/>
              </a:spcAft>
              <a:buSzPts val="1800"/>
              <a:buChar char="-"/>
            </a:pPr>
            <a:r>
              <a:rPr lang="en"/>
              <a:t>Cuisenaire</a:t>
            </a:r>
            <a:r>
              <a:rPr lang="en"/>
              <a:t> rods</a:t>
            </a:r>
            <a:endParaRPr/>
          </a:p>
          <a:p>
            <a:pPr indent="-342900" lvl="0" marL="457200" rtl="0" algn="l">
              <a:spcBef>
                <a:spcPts val="0"/>
              </a:spcBef>
              <a:spcAft>
                <a:spcPts val="0"/>
              </a:spcAft>
              <a:buSzPts val="1800"/>
              <a:buChar char="-"/>
            </a:pPr>
            <a:r>
              <a:rPr lang="en"/>
              <a:t>Snap cubes</a:t>
            </a:r>
            <a:endParaRPr/>
          </a:p>
          <a:p>
            <a:pPr indent="-342900" lvl="0" marL="457200" rtl="0" algn="l">
              <a:spcBef>
                <a:spcPts val="0"/>
              </a:spcBef>
              <a:spcAft>
                <a:spcPts val="0"/>
              </a:spcAft>
              <a:buSzPts val="1800"/>
              <a:buChar char="-"/>
            </a:pPr>
            <a:r>
              <a:rPr lang="en"/>
              <a:t>Pattern Blocks</a:t>
            </a:r>
            <a:endParaRPr/>
          </a:p>
          <a:p>
            <a:pPr indent="-342900" lvl="0" marL="457200" rtl="0" algn="l">
              <a:spcBef>
                <a:spcPts val="0"/>
              </a:spcBef>
              <a:spcAft>
                <a:spcPts val="0"/>
              </a:spcAft>
              <a:buSzPts val="1800"/>
              <a:buChar char="-"/>
            </a:pPr>
            <a:r>
              <a:rPr lang="en"/>
              <a:t>Play</a:t>
            </a:r>
            <a:endParaRPr/>
          </a:p>
          <a:p>
            <a:pPr indent="0" lvl="0" marL="457200" rtl="0" algn="l">
              <a:spcBef>
                <a:spcPts val="1600"/>
              </a:spcBef>
              <a:spcAft>
                <a:spcPts val="1600"/>
              </a:spcAft>
              <a:buNone/>
            </a:pPr>
            <a:r>
              <a:t/>
            </a:r>
            <a:endParaRPr/>
          </a:p>
        </p:txBody>
      </p:sp>
      <p:pic>
        <p:nvPicPr>
          <p:cNvPr id="149" name="Google Shape;149;p28"/>
          <p:cNvPicPr preferRelativeResize="0"/>
          <p:nvPr/>
        </p:nvPicPr>
        <p:blipFill>
          <a:blip r:embed="rId3">
            <a:alphaModFix/>
          </a:blip>
          <a:stretch>
            <a:fillRect/>
          </a:stretch>
        </p:blipFill>
        <p:spPr>
          <a:xfrm>
            <a:off x="1722650" y="2783700"/>
            <a:ext cx="5698724" cy="208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6" name="Google Shape;156;p29"/>
          <p:cNvPicPr preferRelativeResize="0"/>
          <p:nvPr/>
        </p:nvPicPr>
        <p:blipFill>
          <a:blip r:embed="rId3">
            <a:alphaModFix/>
          </a:blip>
          <a:stretch>
            <a:fillRect/>
          </a:stretch>
        </p:blipFill>
        <p:spPr>
          <a:xfrm>
            <a:off x="0" y="0"/>
            <a:ext cx="9144000" cy="5210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236225" y="0"/>
            <a:ext cx="8520600" cy="63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CApture the Flag, </a:t>
            </a:r>
            <a:r>
              <a:rPr lang="en"/>
              <a:t>Cuisenaire</a:t>
            </a:r>
            <a:r>
              <a:rPr lang="en"/>
              <a:t> Rods, page 26-28</a:t>
            </a:r>
            <a:endParaRPr/>
          </a:p>
        </p:txBody>
      </p:sp>
      <p:sp>
        <p:nvSpPr>
          <p:cNvPr id="162" name="Google Shape;162;p30"/>
          <p:cNvSpPr txBox="1"/>
          <p:nvPr>
            <p:ph idx="1" type="body"/>
          </p:nvPr>
        </p:nvSpPr>
        <p:spPr>
          <a:xfrm>
            <a:off x="311700" y="721875"/>
            <a:ext cx="8520600" cy="42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 Rules to Play Capture the Flag</a:t>
            </a:r>
            <a:endParaRPr sz="1400">
              <a:solidFill>
                <a:srgbClr val="000000"/>
              </a:solidFill>
            </a:endParaRPr>
          </a:p>
          <a:p>
            <a:pPr indent="0" lvl="0" marL="0" rtl="0" algn="l">
              <a:spcBef>
                <a:spcPts val="1600"/>
              </a:spcBef>
              <a:spcAft>
                <a:spcPts val="0"/>
              </a:spcAft>
              <a:buNone/>
            </a:pPr>
            <a:r>
              <a:rPr lang="en" sz="1400">
                <a:solidFill>
                  <a:srgbClr val="000000"/>
                </a:solidFill>
              </a:rPr>
              <a:t>1)This game is for 2 player. The object is to cover the last square on the Flag board game with Cuisenaire Rods. </a:t>
            </a:r>
            <a:endParaRPr sz="1400">
              <a:solidFill>
                <a:srgbClr val="000000"/>
              </a:solidFill>
            </a:endParaRPr>
          </a:p>
          <a:p>
            <a:pPr indent="0" lvl="0" marL="0" rtl="0" algn="l">
              <a:spcBef>
                <a:spcPts val="1600"/>
              </a:spcBef>
              <a:spcAft>
                <a:spcPts val="0"/>
              </a:spcAft>
              <a:buNone/>
            </a:pPr>
            <a:r>
              <a:rPr lang="en" sz="1400">
                <a:solidFill>
                  <a:srgbClr val="000000"/>
                </a:solidFill>
              </a:rPr>
              <a:t>2) Decide who goes first. </a:t>
            </a:r>
            <a:endParaRPr sz="1400">
              <a:solidFill>
                <a:srgbClr val="000000"/>
              </a:solidFill>
            </a:endParaRPr>
          </a:p>
          <a:p>
            <a:pPr indent="0" lvl="0" marL="0" rtl="0" algn="l">
              <a:spcBef>
                <a:spcPts val="1600"/>
              </a:spcBef>
              <a:spcAft>
                <a:spcPts val="0"/>
              </a:spcAft>
              <a:buNone/>
            </a:pPr>
            <a:r>
              <a:rPr lang="en" sz="1400">
                <a:solidFill>
                  <a:srgbClr val="000000"/>
                </a:solidFill>
              </a:rPr>
              <a:t>3) Players take turns placing a rod anywhere on the board according to these rules:</a:t>
            </a:r>
            <a:br>
              <a:rPr lang="en" sz="1400">
                <a:solidFill>
                  <a:srgbClr val="000000"/>
                </a:solidFill>
              </a:rPr>
            </a:br>
            <a:r>
              <a:rPr lang="en" sz="1400">
                <a:solidFill>
                  <a:srgbClr val="000000"/>
                </a:solidFill>
              </a:rPr>
              <a:t>		- The rod must be horizontal or vertical. </a:t>
            </a:r>
            <a:br>
              <a:rPr lang="en" sz="1400">
                <a:solidFill>
                  <a:srgbClr val="000000"/>
                </a:solidFill>
              </a:rPr>
            </a:br>
            <a:r>
              <a:rPr lang="en" sz="1400">
                <a:solidFill>
                  <a:srgbClr val="000000"/>
                </a:solidFill>
              </a:rPr>
              <a:t>		- The rod must lie within the grid lines. </a:t>
            </a:r>
            <a:br>
              <a:rPr lang="en" sz="1400">
                <a:solidFill>
                  <a:srgbClr val="000000"/>
                </a:solidFill>
              </a:rPr>
            </a:br>
            <a:r>
              <a:rPr lang="en" sz="1400">
                <a:solidFill>
                  <a:srgbClr val="000000"/>
                </a:solidFill>
              </a:rPr>
              <a:t>		- The rod must completely cover a whole number of squares. </a:t>
            </a:r>
            <a:endParaRPr sz="1400">
              <a:solidFill>
                <a:srgbClr val="000000"/>
              </a:solidFill>
            </a:endParaRPr>
          </a:p>
          <a:p>
            <a:pPr indent="0" lvl="0" marL="0" rtl="0" algn="l">
              <a:spcBef>
                <a:spcPts val="1600"/>
              </a:spcBef>
              <a:spcAft>
                <a:spcPts val="0"/>
              </a:spcAft>
              <a:buNone/>
            </a:pPr>
            <a:r>
              <a:rPr lang="en" sz="1400">
                <a:solidFill>
                  <a:srgbClr val="000000"/>
                </a:solidFill>
              </a:rPr>
              <a:t>4) Play continues until all the squares are covered. The player who covers the last empty square is the winner. </a:t>
            </a:r>
            <a:br>
              <a:rPr lang="en" sz="1400">
                <a:solidFill>
                  <a:srgbClr val="000000"/>
                </a:solidFill>
              </a:rPr>
            </a:br>
            <a:r>
              <a:rPr lang="en" sz="1400">
                <a:solidFill>
                  <a:srgbClr val="000000"/>
                </a:solidFill>
              </a:rPr>
              <a:t>		- Play 3 games of Capture the Flag!</a:t>
            </a:r>
            <a:br>
              <a:rPr lang="en" sz="1400">
                <a:solidFill>
                  <a:srgbClr val="000000"/>
                </a:solidFill>
              </a:rPr>
            </a:br>
            <a:r>
              <a:rPr lang="en" sz="1400">
                <a:solidFill>
                  <a:srgbClr val="000000"/>
                </a:solidFill>
              </a:rPr>
              <a:t>		- Be Ready to talk about the good moves and the bad moves. </a:t>
            </a:r>
            <a:endParaRPr sz="14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800">
                <a:solidFill>
                  <a:srgbClr val="000000"/>
                </a:solidFill>
                <a:latin typeface="Arial"/>
                <a:ea typeface="Arial"/>
                <a:cs typeface="Arial"/>
                <a:sym typeface="Arial"/>
              </a:rPr>
              <a:t>Math Resources- Cuisenaire Rods</a:t>
            </a:r>
            <a:endParaRPr/>
          </a:p>
        </p:txBody>
      </p:sp>
      <p:sp>
        <p:nvSpPr>
          <p:cNvPr id="168" name="Google Shape;168;p3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00000"/>
                </a:solidFill>
                <a:latin typeface="Arial"/>
                <a:ea typeface="Arial"/>
                <a:cs typeface="Arial"/>
                <a:sym typeface="Arial"/>
              </a:rPr>
              <a:t>K-2</a:t>
            </a:r>
            <a:endParaRPr b="1" u="sng">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Super Source- “Alike and Differences”- pg.18- Discuss and record their findings on the vertical surfaces.</a:t>
            </a:r>
            <a:endParaRPr>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Super Source- “Make a Match” - pg.54- record information on vertical surfaces. (Shapes)</a:t>
            </a:r>
            <a:endParaRPr>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Super Source- “Mystery Trains”- pg.62- record information on vertical surfaces.</a:t>
            </a:r>
            <a:endParaRPr>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Super Source- “Rod Toys”- pr.74-  record the information on vertical surfaces.</a:t>
            </a:r>
            <a:endParaRPr>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Super Source- “Sides of Triangle”- pg.78- record the information on vertical surfaces.</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1785450" y="214775"/>
            <a:ext cx="58371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Random Groups &amp; Vertical Surfaces</a:t>
            </a:r>
            <a:endParaRPr/>
          </a:p>
        </p:txBody>
      </p:sp>
      <p:sp>
        <p:nvSpPr>
          <p:cNvPr id="63" name="Google Shape;63;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400">
                <a:solidFill>
                  <a:srgbClr val="000000"/>
                </a:solidFill>
                <a:latin typeface="Maven Pro"/>
                <a:ea typeface="Maven Pro"/>
                <a:cs typeface="Maven Pro"/>
                <a:sym typeface="Maven Pro"/>
              </a:rPr>
              <a:t>The word “fun” has a vowel-to-consonant ratio of 1:2</a:t>
            </a:r>
            <a:endParaRPr sz="1400">
              <a:solidFill>
                <a:srgbClr val="000000"/>
              </a:solidFill>
              <a:latin typeface="Maven Pro"/>
              <a:ea typeface="Maven Pro"/>
              <a:cs typeface="Maven Pro"/>
              <a:sym typeface="Maven Pro"/>
            </a:endParaRPr>
          </a:p>
          <a:p>
            <a:pPr indent="-317500" lvl="0" marL="457200" rtl="0" algn="ctr">
              <a:lnSpc>
                <a:spcPct val="100000"/>
              </a:lnSpc>
              <a:spcBef>
                <a:spcPts val="0"/>
              </a:spcBef>
              <a:spcAft>
                <a:spcPts val="0"/>
              </a:spcAft>
              <a:buClr>
                <a:srgbClr val="000000"/>
              </a:buClr>
              <a:buSzPts val="1400"/>
              <a:buFont typeface="Maven Pro"/>
              <a:buChar char="-"/>
            </a:pPr>
            <a:r>
              <a:rPr lang="en" sz="1400">
                <a:solidFill>
                  <a:srgbClr val="000000"/>
                </a:solidFill>
                <a:latin typeface="Maven Pro"/>
                <a:ea typeface="Maven Pro"/>
                <a:cs typeface="Maven Pro"/>
                <a:sym typeface="Maven Pro"/>
              </a:rPr>
              <a:t>Can someone explain that to the class?</a:t>
            </a:r>
            <a:endParaRPr sz="1400">
              <a:solidFill>
                <a:srgbClr val="000000"/>
              </a:solidFill>
              <a:latin typeface="Maven Pro"/>
              <a:ea typeface="Maven Pro"/>
              <a:cs typeface="Maven Pro"/>
              <a:sym typeface="Maven Pro"/>
            </a:endParaRPr>
          </a:p>
          <a:p>
            <a:pPr indent="0" lvl="0" marL="457200" rtl="0" algn="ctr">
              <a:lnSpc>
                <a:spcPct val="100000"/>
              </a:lnSpc>
              <a:spcBef>
                <a:spcPts val="0"/>
              </a:spcBef>
              <a:spcAft>
                <a:spcPts val="0"/>
              </a:spcAft>
              <a:buNone/>
            </a:pPr>
            <a:r>
              <a:t/>
            </a:r>
            <a:endParaRPr sz="1400">
              <a:solidFill>
                <a:srgbClr val="000000"/>
              </a:solidFill>
              <a:latin typeface="Maven Pro"/>
              <a:ea typeface="Maven Pro"/>
              <a:cs typeface="Maven Pro"/>
              <a:sym typeface="Maven Pro"/>
            </a:endParaRPr>
          </a:p>
          <a:p>
            <a:pPr indent="0" lvl="0" marL="0" rtl="0" algn="ctr">
              <a:spcBef>
                <a:spcPts val="0"/>
              </a:spcBef>
              <a:spcAft>
                <a:spcPts val="0"/>
              </a:spcAft>
              <a:buNone/>
            </a:pPr>
            <a:r>
              <a:rPr lang="en" sz="1400">
                <a:solidFill>
                  <a:srgbClr val="000000"/>
                </a:solidFill>
                <a:latin typeface="Nunito"/>
                <a:ea typeface="Nunito"/>
                <a:cs typeface="Nunito"/>
                <a:sym typeface="Nunito"/>
              </a:rPr>
              <a:t>Find 3 words with a vowel-to-consonant ratio of 2:3. </a:t>
            </a:r>
            <a:br>
              <a:rPr lang="en" sz="1400">
                <a:solidFill>
                  <a:srgbClr val="000000"/>
                </a:solidFill>
                <a:latin typeface="Nunito"/>
                <a:ea typeface="Nunito"/>
                <a:cs typeface="Nunito"/>
                <a:sym typeface="Nunito"/>
              </a:rPr>
            </a:br>
            <a:r>
              <a:rPr lang="en" sz="1400">
                <a:solidFill>
                  <a:srgbClr val="000000"/>
                </a:solidFill>
                <a:latin typeface="Nunito"/>
                <a:ea typeface="Nunito"/>
                <a:cs typeface="Nunito"/>
                <a:sym typeface="Nunito"/>
              </a:rPr>
              <a:t>How did you figure it out?</a:t>
            </a:r>
            <a:endParaRPr sz="1400">
              <a:solidFill>
                <a:srgbClr val="000000"/>
              </a:solidFill>
              <a:latin typeface="Nunito"/>
              <a:ea typeface="Nunito"/>
              <a:cs typeface="Nunito"/>
              <a:sym typeface="Nunito"/>
            </a:endParaRPr>
          </a:p>
          <a:p>
            <a:pPr indent="457200" lvl="0" marL="3200400" rtl="0" algn="l">
              <a:spcBef>
                <a:spcPts val="1600"/>
              </a:spcBef>
              <a:spcAft>
                <a:spcPts val="0"/>
              </a:spcAft>
              <a:buNone/>
            </a:pPr>
            <a:r>
              <a:rPr lang="en" sz="1400">
                <a:solidFill>
                  <a:srgbClr val="000000"/>
                </a:solidFill>
                <a:latin typeface="Nunito"/>
                <a:ea typeface="Nunito"/>
                <a:cs typeface="Nunito"/>
                <a:sym typeface="Nunito"/>
              </a:rPr>
              <a:t>Extension: </a:t>
            </a:r>
            <a:endParaRPr sz="1400">
              <a:solidFill>
                <a:srgbClr val="000000"/>
              </a:solidFill>
              <a:latin typeface="Nunito"/>
              <a:ea typeface="Nunito"/>
              <a:cs typeface="Nunito"/>
              <a:sym typeface="Nunito"/>
            </a:endParaRPr>
          </a:p>
          <a:p>
            <a:pPr indent="0" lvl="0" marL="0" rtl="0" algn="ctr">
              <a:spcBef>
                <a:spcPts val="1600"/>
              </a:spcBef>
              <a:spcAft>
                <a:spcPts val="1600"/>
              </a:spcAft>
              <a:buNone/>
            </a:pPr>
            <a:r>
              <a:rPr lang="en" sz="1400">
                <a:solidFill>
                  <a:srgbClr val="000000"/>
                </a:solidFill>
                <a:latin typeface="Nunito"/>
                <a:ea typeface="Nunito"/>
                <a:cs typeface="Nunito"/>
                <a:sym typeface="Nunito"/>
              </a:rPr>
              <a:t>Choose a vowel-to consonant ratio and have your group find 3 words for it</a:t>
            </a:r>
            <a:r>
              <a:rPr lang="en" sz="1300">
                <a:solidFill>
                  <a:srgbClr val="000000"/>
                </a:solidFill>
                <a:latin typeface="Nunito"/>
                <a:ea typeface="Nunito"/>
                <a:cs typeface="Nunito"/>
                <a:sym typeface="Nunito"/>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800">
                <a:solidFill>
                  <a:srgbClr val="000000"/>
                </a:solidFill>
                <a:latin typeface="Arial"/>
                <a:ea typeface="Arial"/>
                <a:cs typeface="Arial"/>
                <a:sym typeface="Arial"/>
              </a:rPr>
              <a:t>Math Resources- Cuisenaire Rods</a:t>
            </a:r>
            <a:endParaRPr/>
          </a:p>
        </p:txBody>
      </p:sp>
      <p:sp>
        <p:nvSpPr>
          <p:cNvPr id="174" name="Google Shape;174;p3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00000"/>
                </a:solidFill>
                <a:latin typeface="Arial"/>
                <a:ea typeface="Arial"/>
                <a:cs typeface="Arial"/>
                <a:sym typeface="Arial"/>
              </a:rPr>
              <a:t>3&amp;4</a:t>
            </a:r>
            <a:endParaRPr b="1" u="sng">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Super Source- “Building to Spec”- pg.18- record their information on the Vertical surface- “Alike and Differences”</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Super Source- “Fraction Pairs”- pg. 26-27. Record their findings on the vertical surface.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Super Source- “Just too Big”- pg.34. Record their findings.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800">
                <a:solidFill>
                  <a:srgbClr val="000000"/>
                </a:solidFill>
                <a:latin typeface="Arial"/>
                <a:ea typeface="Arial"/>
                <a:cs typeface="Arial"/>
                <a:sym typeface="Arial"/>
              </a:rPr>
              <a:t>Math Resources- Cuisenaire Rods</a:t>
            </a:r>
            <a:endParaRPr/>
          </a:p>
        </p:txBody>
      </p:sp>
      <p:sp>
        <p:nvSpPr>
          <p:cNvPr id="180" name="Google Shape;180;p3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00000"/>
                </a:solidFill>
                <a:latin typeface="Arial"/>
                <a:ea typeface="Arial"/>
                <a:cs typeface="Arial"/>
                <a:sym typeface="Arial"/>
              </a:rPr>
              <a:t>5&amp;6</a:t>
            </a:r>
            <a:endParaRPr b="1" u="sng">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Super Source- “Capture the Flag”- pg.26. Record their findings on the vertical surfaces. </a:t>
            </a:r>
            <a:endParaRPr>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Super Source- ”Hidden Rods”-pg.50. Record their findings on the vertical surfaces. </a:t>
            </a:r>
            <a:endParaRPr>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Super Source- “Naming Rods”- pg.58. Record their findings on the vertical surfaces. </a:t>
            </a:r>
            <a:endParaRPr>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Super Source- “Planning the Playground”-pg.66. Record their findings on the vertical surfaces.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4"/>
          <p:cNvSpPr txBox="1"/>
          <p:nvPr>
            <p:ph type="title"/>
          </p:nvPr>
        </p:nvSpPr>
        <p:spPr>
          <a:xfrm>
            <a:off x="75475" y="292850"/>
            <a:ext cx="87567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Literacy and MAth </a:t>
            </a:r>
            <a:endParaRPr/>
          </a:p>
        </p:txBody>
      </p:sp>
      <p:sp>
        <p:nvSpPr>
          <p:cNvPr id="186" name="Google Shape;186;p34"/>
          <p:cNvSpPr txBox="1"/>
          <p:nvPr>
            <p:ph idx="1" type="body"/>
          </p:nvPr>
        </p:nvSpPr>
        <p:spPr>
          <a:xfrm>
            <a:off x="376400" y="1196325"/>
            <a:ext cx="8520600" cy="626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4200">
                <a:solidFill>
                  <a:schemeClr val="accent1"/>
                </a:solidFill>
                <a:latin typeface="Amatic SC"/>
                <a:ea typeface="Amatic SC"/>
                <a:cs typeface="Amatic SC"/>
                <a:sym typeface="Amatic SC"/>
              </a:rPr>
              <a:t>Anno’s Mysterious Multiplying Jar</a:t>
            </a:r>
            <a:endParaRPr b="1" sz="4200">
              <a:solidFill>
                <a:schemeClr val="accent1"/>
              </a:solidFill>
              <a:latin typeface="Amatic SC"/>
              <a:ea typeface="Amatic SC"/>
              <a:cs typeface="Amatic SC"/>
              <a:sym typeface="Amatic SC"/>
            </a:endParaRPr>
          </a:p>
          <a:p>
            <a:pPr indent="0" lvl="0" marL="0" rtl="0" algn="l">
              <a:spcBef>
                <a:spcPts val="0"/>
              </a:spcBef>
              <a:spcAft>
                <a:spcPts val="0"/>
              </a:spcAft>
              <a:buNone/>
            </a:pPr>
            <a:r>
              <a:rPr lang="en" u="sng">
                <a:solidFill>
                  <a:schemeClr val="hlink"/>
                </a:solidFill>
                <a:hlinkClick r:id="rId3"/>
              </a:rPr>
              <a:t>https://www.youtube.com/watch?v=86i4eP3Ipi4</a:t>
            </a:r>
            <a:endParaRPr/>
          </a:p>
          <a:p>
            <a:pPr indent="0" lvl="0" marL="0" rtl="0" algn="l">
              <a:spcBef>
                <a:spcPts val="1600"/>
              </a:spcBef>
              <a:spcAft>
                <a:spcPts val="1600"/>
              </a:spcAft>
              <a:buNone/>
            </a:pPr>
            <a:r>
              <a:t/>
            </a:r>
            <a:endParaRPr/>
          </a:p>
        </p:txBody>
      </p:sp>
      <p:sp>
        <p:nvSpPr>
          <p:cNvPr id="187" name="Google Shape;187;p34"/>
          <p:cNvSpPr txBox="1"/>
          <p:nvPr/>
        </p:nvSpPr>
        <p:spPr>
          <a:xfrm>
            <a:off x="376400" y="2458525"/>
            <a:ext cx="69012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Perfectly Perilous Math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7 8 9 Picture 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Lemonade Wars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Jayden’s Rescue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Zero the Hero</a:t>
            </a:r>
            <a:endParaRPr/>
          </a:p>
        </p:txBody>
      </p:sp>
      <p:pic>
        <p:nvPicPr>
          <p:cNvPr id="188" name="Google Shape;188;p34"/>
          <p:cNvPicPr preferRelativeResize="0"/>
          <p:nvPr/>
        </p:nvPicPr>
        <p:blipFill>
          <a:blip r:embed="rId4">
            <a:alphaModFix/>
          </a:blip>
          <a:stretch>
            <a:fillRect/>
          </a:stretch>
        </p:blipFill>
        <p:spPr>
          <a:xfrm>
            <a:off x="7108975" y="360350"/>
            <a:ext cx="1481700" cy="2407750"/>
          </a:xfrm>
          <a:prstGeom prst="rect">
            <a:avLst/>
          </a:prstGeom>
          <a:noFill/>
          <a:ln>
            <a:noFill/>
          </a:ln>
        </p:spPr>
      </p:pic>
      <p:pic>
        <p:nvPicPr>
          <p:cNvPr id="189" name="Google Shape;189;p34"/>
          <p:cNvPicPr preferRelativeResize="0"/>
          <p:nvPr/>
        </p:nvPicPr>
        <p:blipFill>
          <a:blip r:embed="rId5">
            <a:alphaModFix/>
          </a:blip>
          <a:stretch>
            <a:fillRect/>
          </a:stretch>
        </p:blipFill>
        <p:spPr>
          <a:xfrm>
            <a:off x="4159525" y="2458525"/>
            <a:ext cx="2949450" cy="1474725"/>
          </a:xfrm>
          <a:prstGeom prst="rect">
            <a:avLst/>
          </a:prstGeom>
          <a:noFill/>
          <a:ln>
            <a:noFill/>
          </a:ln>
        </p:spPr>
      </p:pic>
      <p:pic>
        <p:nvPicPr>
          <p:cNvPr id="190" name="Google Shape;190;p34"/>
          <p:cNvPicPr preferRelativeResize="0"/>
          <p:nvPr/>
        </p:nvPicPr>
        <p:blipFill>
          <a:blip r:embed="rId6">
            <a:alphaModFix/>
          </a:blip>
          <a:stretch>
            <a:fillRect/>
          </a:stretch>
        </p:blipFill>
        <p:spPr>
          <a:xfrm>
            <a:off x="2688915" y="2869227"/>
            <a:ext cx="1425912" cy="2051175"/>
          </a:xfrm>
          <a:prstGeom prst="rect">
            <a:avLst/>
          </a:prstGeom>
          <a:noFill/>
          <a:ln>
            <a:noFill/>
          </a:ln>
        </p:spPr>
      </p:pic>
      <p:pic>
        <p:nvPicPr>
          <p:cNvPr id="191" name="Google Shape;191;p34"/>
          <p:cNvPicPr preferRelativeResize="0"/>
          <p:nvPr/>
        </p:nvPicPr>
        <p:blipFill>
          <a:blip r:embed="rId7">
            <a:alphaModFix/>
          </a:blip>
          <a:stretch>
            <a:fillRect/>
          </a:stretch>
        </p:blipFill>
        <p:spPr>
          <a:xfrm>
            <a:off x="7108975" y="2970825"/>
            <a:ext cx="1732650" cy="1732650"/>
          </a:xfrm>
          <a:prstGeom prst="rect">
            <a:avLst/>
          </a:prstGeom>
          <a:noFill/>
          <a:ln>
            <a:noFill/>
          </a:ln>
        </p:spPr>
      </p:pic>
      <p:pic>
        <p:nvPicPr>
          <p:cNvPr id="192" name="Google Shape;192;p34"/>
          <p:cNvPicPr preferRelativeResize="0"/>
          <p:nvPr/>
        </p:nvPicPr>
        <p:blipFill>
          <a:blip r:embed="rId8">
            <a:alphaModFix/>
          </a:blip>
          <a:stretch>
            <a:fillRect/>
          </a:stretch>
        </p:blipFill>
        <p:spPr>
          <a:xfrm>
            <a:off x="5114175" y="3933244"/>
            <a:ext cx="1237225" cy="1023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272575" y="48375"/>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MAth Starters</a:t>
            </a:r>
            <a:endParaRPr/>
          </a:p>
        </p:txBody>
      </p:sp>
      <p:sp>
        <p:nvSpPr>
          <p:cNvPr id="198" name="Google Shape;198;p35"/>
          <p:cNvSpPr txBox="1"/>
          <p:nvPr>
            <p:ph idx="1" type="body"/>
          </p:nvPr>
        </p:nvSpPr>
        <p:spPr>
          <a:xfrm>
            <a:off x="311700" y="7201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rial"/>
                <a:ea typeface="Arial"/>
                <a:cs typeface="Arial"/>
                <a:sym typeface="Arial"/>
              </a:rPr>
              <a:t>You can start math class with a starter; </a:t>
            </a:r>
            <a:br>
              <a:rPr lang="en">
                <a:solidFill>
                  <a:srgbClr val="000000"/>
                </a:solidFill>
                <a:latin typeface="Arial"/>
                <a:ea typeface="Arial"/>
                <a:cs typeface="Arial"/>
                <a:sym typeface="Arial"/>
              </a:rPr>
            </a:br>
            <a:r>
              <a:rPr lang="en" u="sng">
                <a:solidFill>
                  <a:srgbClr val="000000"/>
                </a:solidFill>
                <a:latin typeface="Arial"/>
                <a:ea typeface="Arial"/>
                <a:cs typeface="Arial"/>
                <a:sym typeface="Arial"/>
              </a:rPr>
              <a:t>Ideas; </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 Quick Draw </a:t>
            </a:r>
            <a:endParaRPr>
              <a:solidFill>
                <a:srgbClr val="000000"/>
              </a:solidFill>
              <a:latin typeface="Arial"/>
              <a:ea typeface="Arial"/>
              <a:cs typeface="Arial"/>
              <a:sym typeface="Arial"/>
            </a:endParaRPr>
          </a:p>
          <a:p>
            <a:pPr indent="0" lvl="0" marL="0" rtl="0" algn="l">
              <a:spcBef>
                <a:spcPts val="1600"/>
              </a:spcBef>
              <a:spcAft>
                <a:spcPts val="0"/>
              </a:spcAft>
              <a:buNone/>
            </a:pPr>
            <a:r>
              <a:rPr lang="en">
                <a:solidFill>
                  <a:srgbClr val="000000"/>
                </a:solidFill>
                <a:latin typeface="Arial"/>
                <a:ea typeface="Arial"/>
                <a:cs typeface="Arial"/>
                <a:sym typeface="Arial"/>
              </a:rPr>
              <a:t>- Daily Starter</a:t>
            </a:r>
            <a:br>
              <a:rPr lang="en">
                <a:solidFill>
                  <a:srgbClr val="000000"/>
                </a:solidFill>
                <a:latin typeface="Arial"/>
                <a:ea typeface="Arial"/>
                <a:cs typeface="Arial"/>
                <a:sym typeface="Arial"/>
              </a:rPr>
            </a:br>
            <a:r>
              <a:rPr lang="en">
                <a:solidFill>
                  <a:srgbClr val="000000"/>
                </a:solidFill>
                <a:uFill>
                  <a:noFill/>
                </a:uFill>
                <a:latin typeface="Arial"/>
                <a:ea typeface="Arial"/>
                <a:cs typeface="Arial"/>
                <a:sym typeface="Arial"/>
                <a:hlinkClick r:id="rId3"/>
              </a:rPr>
              <a:t>http://www.transum.org/Software/SW/Starter_of_the_day/index.htm</a:t>
            </a:r>
            <a:endParaRPr>
              <a:solidFill>
                <a:srgbClr val="000000"/>
              </a:solidFill>
              <a:latin typeface="Arial"/>
              <a:ea typeface="Arial"/>
              <a:cs typeface="Arial"/>
              <a:sym typeface="Arial"/>
            </a:endParaRPr>
          </a:p>
          <a:p>
            <a:pPr indent="0" lvl="0" marL="0" rtl="0" algn="l">
              <a:spcBef>
                <a:spcPts val="1600"/>
              </a:spcBef>
              <a:spcAft>
                <a:spcPts val="0"/>
              </a:spcAft>
              <a:buNone/>
            </a:pPr>
            <a:r>
              <a:rPr lang="en">
                <a:solidFill>
                  <a:srgbClr val="000000"/>
                </a:solidFill>
                <a:latin typeface="Arial"/>
                <a:ea typeface="Arial"/>
                <a:cs typeface="Arial"/>
                <a:sym typeface="Arial"/>
              </a:rPr>
              <a:t>-Riddles:</a:t>
            </a:r>
            <a:br>
              <a:rPr lang="en">
                <a:solidFill>
                  <a:srgbClr val="000000"/>
                </a:solidFill>
                <a:latin typeface="Arial"/>
                <a:ea typeface="Arial"/>
                <a:cs typeface="Arial"/>
                <a:sym typeface="Arial"/>
              </a:rPr>
            </a:br>
            <a:r>
              <a:rPr lang="en">
                <a:solidFill>
                  <a:srgbClr val="000000"/>
                </a:solidFill>
                <a:uFill>
                  <a:noFill/>
                </a:uFill>
                <a:latin typeface="Arial"/>
                <a:ea typeface="Arial"/>
                <a:cs typeface="Arial"/>
                <a:sym typeface="Arial"/>
                <a:hlinkClick r:id="rId4"/>
              </a:rPr>
              <a:t>https://www.youtube.com/watch?v=lLOALyWls2k</a:t>
            </a:r>
            <a:endParaRPr>
              <a:solidFill>
                <a:srgbClr val="000000"/>
              </a:solidFill>
              <a:latin typeface="Arial"/>
              <a:ea typeface="Arial"/>
              <a:cs typeface="Arial"/>
              <a:sym typeface="Arial"/>
            </a:endParaRPr>
          </a:p>
          <a:p>
            <a:pPr indent="0" lvl="0" marL="0" rtl="0" algn="l">
              <a:spcBef>
                <a:spcPts val="1600"/>
              </a:spcBef>
              <a:spcAft>
                <a:spcPts val="0"/>
              </a:spcAft>
              <a:buNone/>
            </a:pPr>
            <a:r>
              <a:rPr lang="en">
                <a:solidFill>
                  <a:srgbClr val="000000"/>
                </a:solidFill>
                <a:latin typeface="Arial"/>
                <a:ea typeface="Arial"/>
                <a:cs typeface="Arial"/>
                <a:sym typeface="Arial"/>
              </a:rPr>
              <a:t>-Puzzles</a:t>
            </a:r>
            <a:br>
              <a:rPr lang="en">
                <a:solidFill>
                  <a:srgbClr val="000000"/>
                </a:solidFill>
                <a:latin typeface="Arial"/>
                <a:ea typeface="Arial"/>
                <a:cs typeface="Arial"/>
                <a:sym typeface="Arial"/>
              </a:rPr>
            </a:br>
            <a:r>
              <a:rPr lang="en">
                <a:solidFill>
                  <a:srgbClr val="000000"/>
                </a:solidFill>
                <a:uFill>
                  <a:noFill/>
                </a:uFill>
                <a:latin typeface="Arial"/>
                <a:ea typeface="Arial"/>
                <a:cs typeface="Arial"/>
                <a:sym typeface="Arial"/>
                <a:hlinkClick r:id="rId5"/>
              </a:rPr>
              <a:t>https://www.youcubed.org/week-inspirational-math/</a:t>
            </a:r>
            <a:endParaRPr>
              <a:solidFill>
                <a:srgbClr val="000000"/>
              </a:solidFill>
              <a:latin typeface="Arial"/>
              <a:ea typeface="Arial"/>
              <a:cs typeface="Arial"/>
              <a:sym typeface="Arial"/>
            </a:endParaRPr>
          </a:p>
          <a:p>
            <a:pPr indent="0" lvl="0" marL="0" rtl="0" algn="l">
              <a:spcBef>
                <a:spcPts val="1600"/>
              </a:spcBef>
              <a:spcAft>
                <a:spcPts val="1600"/>
              </a:spcAft>
              <a:buNone/>
            </a:pPr>
            <a:r>
              <a:rPr lang="en">
                <a:solidFill>
                  <a:srgbClr val="000000"/>
                </a:solidFill>
                <a:latin typeface="Arial"/>
                <a:ea typeface="Arial"/>
                <a:cs typeface="Arial"/>
                <a:sym typeface="Arial"/>
              </a:rPr>
              <a:t>-Books-  (Chicka Chicka 1-2-3, Pete the Cat and the groovy buttons, Equal Shmequal, Zero the Hero, Bear Counts).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Assessment</a:t>
            </a:r>
            <a:endParaRPr/>
          </a:p>
        </p:txBody>
      </p:sp>
      <p:sp>
        <p:nvSpPr>
          <p:cNvPr id="204" name="Google Shape;204;p3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 are the professionals in the classroom all day. You know your students the best. </a:t>
            </a:r>
            <a:endParaRPr/>
          </a:p>
          <a:p>
            <a:pPr indent="0" lvl="0" marL="0" rtl="0" algn="l">
              <a:spcBef>
                <a:spcPts val="1600"/>
              </a:spcBef>
              <a:spcAft>
                <a:spcPts val="0"/>
              </a:spcAft>
              <a:buNone/>
            </a:pPr>
            <a:r>
              <a:rPr lang="en"/>
              <a:t>If parents need proof, record student work once they are ready. (Video, math journal, pictures, etc)</a:t>
            </a:r>
            <a:endParaRPr/>
          </a:p>
          <a:p>
            <a:pPr indent="0" lvl="0" marL="0" rtl="0" algn="l">
              <a:spcBef>
                <a:spcPts val="1600"/>
              </a:spcBef>
              <a:spcAft>
                <a:spcPts val="1600"/>
              </a:spcAft>
              <a:buNone/>
            </a:pPr>
            <a:r>
              <a:rPr lang="en"/>
              <a:t>“Choose 4 </a:t>
            </a:r>
            <a:r>
              <a:rPr lang="en"/>
              <a:t>problems</a:t>
            </a:r>
            <a:r>
              <a:rPr lang="en"/>
              <a:t> and </a:t>
            </a:r>
            <a:r>
              <a:rPr lang="en"/>
              <a:t>calculate, write a story and draw 2 visual solutions”. </a:t>
            </a:r>
            <a:br>
              <a:rPr lang="en"/>
            </a:br>
            <a:r>
              <a:rPr lang="en"/>
              <a:t>					- Jo Boaler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id="209" name="Google Shape;209;p37"/>
          <p:cNvPicPr preferRelativeResize="0"/>
          <p:nvPr/>
        </p:nvPicPr>
        <p:blipFill>
          <a:blip r:embed="rId3">
            <a:alphaModFix/>
          </a:blip>
          <a:stretch>
            <a:fillRect/>
          </a:stretch>
        </p:blipFill>
        <p:spPr>
          <a:xfrm>
            <a:off x="2436800" y="0"/>
            <a:ext cx="38862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2024100" y="0"/>
            <a:ext cx="5095800" cy="8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Thinking Classroom</a:t>
            </a:r>
            <a:endParaRPr/>
          </a:p>
          <a:p>
            <a:pPr indent="0" lvl="0" marL="0" rtl="0" algn="l">
              <a:spcBef>
                <a:spcPts val="0"/>
              </a:spcBef>
              <a:spcAft>
                <a:spcPts val="0"/>
              </a:spcAft>
              <a:buNone/>
            </a:pPr>
            <a:r>
              <a:t/>
            </a:r>
            <a:endParaRPr/>
          </a:p>
        </p:txBody>
      </p:sp>
      <p:sp>
        <p:nvSpPr>
          <p:cNvPr id="69" name="Google Shape;69;p15"/>
          <p:cNvSpPr txBox="1"/>
          <p:nvPr>
            <p:ph idx="1" type="body"/>
          </p:nvPr>
        </p:nvSpPr>
        <p:spPr>
          <a:xfrm>
            <a:off x="311700" y="545400"/>
            <a:ext cx="8520600" cy="36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rial"/>
                <a:ea typeface="Arial"/>
                <a:cs typeface="Arial"/>
                <a:sym typeface="Arial"/>
              </a:rPr>
              <a:t>Random Groups- cards, popsicle sticks, random group generator,etc.</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 Takes away stigmas, learn to work with anyone.</a:t>
            </a:r>
            <a:endParaRPr>
              <a:solidFill>
                <a:srgbClr val="000000"/>
              </a:solidFill>
              <a:latin typeface="Arial"/>
              <a:ea typeface="Arial"/>
              <a:cs typeface="Arial"/>
              <a:sym typeface="Arial"/>
            </a:endParaRPr>
          </a:p>
          <a:p>
            <a:pPr indent="0" lvl="0" marL="0" rtl="0" algn="l">
              <a:spcBef>
                <a:spcPts val="1600"/>
              </a:spcBef>
              <a:spcAft>
                <a:spcPts val="0"/>
              </a:spcAft>
              <a:buNone/>
            </a:pPr>
            <a:r>
              <a:rPr lang="en">
                <a:solidFill>
                  <a:srgbClr val="000000"/>
                </a:solidFill>
                <a:latin typeface="Arial"/>
                <a:ea typeface="Arial"/>
                <a:cs typeface="Arial"/>
                <a:sym typeface="Arial"/>
              </a:rPr>
              <a:t>Vertical Non-Permanent Surfaces-Whiteboard, windows, etc.</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-Quick easy formative assessment. </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-Risk taking</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 Everyone has access to learning space.</a:t>
            </a:r>
            <a:endParaRPr>
              <a:solidFill>
                <a:srgbClr val="000000"/>
              </a:solidFill>
              <a:latin typeface="Arial"/>
              <a:ea typeface="Arial"/>
              <a:cs typeface="Arial"/>
              <a:sym typeface="Arial"/>
            </a:endParaRPr>
          </a:p>
          <a:p>
            <a:pPr indent="0" lvl="0" marL="0" rtl="0" algn="l">
              <a:spcBef>
                <a:spcPts val="1600"/>
              </a:spcBef>
              <a:spcAft>
                <a:spcPts val="1600"/>
              </a:spcAft>
              <a:buNone/>
            </a:pPr>
            <a:r>
              <a:rPr lang="en">
                <a:solidFill>
                  <a:srgbClr val="000000"/>
                </a:solidFill>
                <a:latin typeface="Arial"/>
                <a:ea typeface="Arial"/>
                <a:cs typeface="Arial"/>
                <a:sym typeface="Arial"/>
              </a:rPr>
              <a:t>Problem Solving</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 low floor, high ceiling tasks- so all students can be engaged. </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-all learner can have a voice</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-take risks, persevere, collaborate </a:t>
            </a:r>
            <a:endParaRPr>
              <a:solidFill>
                <a:srgbClr val="000000"/>
              </a:solidFill>
            </a:endParaRPr>
          </a:p>
        </p:txBody>
      </p:sp>
      <p:sp>
        <p:nvSpPr>
          <p:cNvPr id="70" name="Google Shape;70;p15"/>
          <p:cNvSpPr txBox="1"/>
          <p:nvPr/>
        </p:nvSpPr>
        <p:spPr>
          <a:xfrm>
            <a:off x="117900" y="4106975"/>
            <a:ext cx="8908200" cy="132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1800" u="sng">
                <a:solidFill>
                  <a:schemeClr val="accent5"/>
                </a:solidFill>
                <a:latin typeface="Source Code Pro"/>
                <a:ea typeface="Source Code Pro"/>
                <a:cs typeface="Source Code Pro"/>
                <a:sym typeface="Source Code Pro"/>
                <a:hlinkClick r:id="rId3"/>
              </a:rPr>
              <a:t>http://www.peterliljedahl.com/publications/building-thinking-classrooms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idx="1" type="body"/>
          </p:nvPr>
        </p:nvSpPr>
        <p:spPr>
          <a:xfrm>
            <a:off x="6052900" y="3960300"/>
            <a:ext cx="2779500" cy="60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Dot Collection</a:t>
            </a:r>
            <a:endParaRPr/>
          </a:p>
          <a:p>
            <a:pPr indent="0" lvl="0" marL="0" rtl="0" algn="l">
              <a:spcBef>
                <a:spcPts val="1600"/>
              </a:spcBef>
              <a:spcAft>
                <a:spcPts val="1600"/>
              </a:spcAft>
              <a:buNone/>
            </a:pPr>
            <a:r>
              <a:t/>
            </a:r>
            <a:endParaRPr/>
          </a:p>
        </p:txBody>
      </p:sp>
      <p:pic>
        <p:nvPicPr>
          <p:cNvPr id="76" name="Google Shape;76;p16"/>
          <p:cNvPicPr preferRelativeResize="0"/>
          <p:nvPr/>
        </p:nvPicPr>
        <p:blipFill>
          <a:blip r:embed="rId3">
            <a:alphaModFix/>
          </a:blip>
          <a:stretch>
            <a:fillRect/>
          </a:stretch>
        </p:blipFill>
        <p:spPr>
          <a:xfrm>
            <a:off x="2472775" y="243963"/>
            <a:ext cx="3486150" cy="3476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did you see the Dots? </a:t>
            </a:r>
            <a:endParaRPr/>
          </a:p>
          <a:p>
            <a:pPr indent="0" lvl="0" marL="0" rtl="0" algn="l">
              <a:spcBef>
                <a:spcPts val="0"/>
              </a:spcBef>
              <a:spcAft>
                <a:spcPts val="0"/>
              </a:spcAft>
              <a:buNone/>
            </a:pPr>
            <a:r>
              <a:rPr lang="en"/>
              <a:t>How MAny Dots did you See?</a:t>
            </a:r>
            <a:endParaRPr/>
          </a:p>
          <a:p>
            <a:pPr indent="0" lvl="0" marL="0" rtl="0" algn="l">
              <a:spcBef>
                <a:spcPts val="0"/>
              </a:spcBef>
              <a:spcAft>
                <a:spcPts val="0"/>
              </a:spcAft>
              <a:buNone/>
            </a:pPr>
            <a:r>
              <a:rPr lang="en"/>
              <a:t>Did you See the number Dots in Another Way?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9"/>
          <p:cNvSpPr txBox="1"/>
          <p:nvPr>
            <p:ph idx="1" type="body"/>
          </p:nvPr>
        </p:nvSpPr>
        <p:spPr>
          <a:xfrm>
            <a:off x="6698275" y="3745175"/>
            <a:ext cx="2133900" cy="823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Dot Collection</a:t>
            </a:r>
            <a:endParaRPr/>
          </a:p>
        </p:txBody>
      </p:sp>
      <p:pic>
        <p:nvPicPr>
          <p:cNvPr id="91" name="Google Shape;91;p19"/>
          <p:cNvPicPr preferRelativeResize="0"/>
          <p:nvPr/>
        </p:nvPicPr>
        <p:blipFill>
          <a:blip r:embed="rId3">
            <a:alphaModFix/>
          </a:blip>
          <a:stretch>
            <a:fillRect/>
          </a:stretch>
        </p:blipFill>
        <p:spPr>
          <a:xfrm>
            <a:off x="2988175" y="366175"/>
            <a:ext cx="2780914" cy="374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did you see the Dots? </a:t>
            </a:r>
            <a:endParaRPr/>
          </a:p>
          <a:p>
            <a:pPr indent="0" lvl="0" marL="0" rtl="0" algn="l">
              <a:spcBef>
                <a:spcPts val="0"/>
              </a:spcBef>
              <a:spcAft>
                <a:spcPts val="0"/>
              </a:spcAft>
              <a:buNone/>
            </a:pPr>
            <a:r>
              <a:rPr lang="en"/>
              <a:t>How MAny Dots did you See?</a:t>
            </a:r>
            <a:endParaRPr/>
          </a:p>
          <a:p>
            <a:pPr indent="0" lvl="0" marL="0" rtl="0" algn="l">
              <a:spcBef>
                <a:spcPts val="0"/>
              </a:spcBef>
              <a:spcAft>
                <a:spcPts val="0"/>
              </a:spcAft>
              <a:buNone/>
            </a:pPr>
            <a:r>
              <a:rPr lang="en"/>
              <a:t>Did you See the number Dots in Another Way?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