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c7b797c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c7b797c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18c5f559a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8c5f559a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18c5f559a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8c5f559a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18c6f799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8c6f799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18c6f799c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8c6f799c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18c6f799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8c6f799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18c5f559a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8c5f559a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18c5f559a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8c5f559a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18c5f559a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8c5f559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18c5f559a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8c5f559a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18c5f559a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8c5f559a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25fd8423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5fd8423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25fd84232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5fd84232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18c5f559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8c5f559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D0E0E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www.youtube.com/watch?v=oF1CmtKyHNw" TargetMode="External"/><Relationship Id="rId5" Type="http://schemas.openxmlformats.org/officeDocument/2006/relationships/image" Target="../media/image2.jpg"/><Relationship Id="rId6" Type="http://schemas.openxmlformats.org/officeDocument/2006/relationships/hyperlink" Target="http://www.youtube.com/watch?v=5smOcrK5a0U" TargetMode="External"/><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wingclips.com/movie-clips/most/the-bridge-;ife" TargetMode="External"/><Relationship Id="rId4" Type="http://schemas.openxmlformats.org/officeDocument/2006/relationships/hyperlink" Target="http://www.wingclips.com/movie-clips/gladiator/how-will-the-world-speak-my-na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71075" y="174538"/>
            <a:ext cx="3143250" cy="2143125"/>
          </a:xfrm>
          <a:prstGeom prst="rect">
            <a:avLst/>
          </a:prstGeom>
          <a:noFill/>
          <a:ln>
            <a:noFill/>
          </a:ln>
        </p:spPr>
      </p:pic>
      <p:sp>
        <p:nvSpPr>
          <p:cNvPr id="55" name="Google Shape;55;p13"/>
          <p:cNvSpPr txBox="1"/>
          <p:nvPr>
            <p:ph idx="1" type="subTitle"/>
          </p:nvPr>
        </p:nvSpPr>
        <p:spPr>
          <a:xfrm>
            <a:off x="311700" y="2834125"/>
            <a:ext cx="5055900" cy="176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Morality--derived from Latin work moralitas -having to do with the customs, habits and manners shaping human life.</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The goodness or evil of human acts (deciding between Good and Evil)</a:t>
            </a:r>
            <a:endParaRPr sz="1200"/>
          </a:p>
        </p:txBody>
      </p:sp>
      <p:pic>
        <p:nvPicPr>
          <p:cNvPr descr="Really interesting" id="56" name="Google Shape;56;p13" title="ethics grey anatomy.wmv">
            <a:hlinkClick r:id="rId4"/>
          </p:cNvPr>
          <p:cNvPicPr preferRelativeResize="0"/>
          <p:nvPr/>
        </p:nvPicPr>
        <p:blipFill>
          <a:blip r:embed="rId5">
            <a:alphaModFix/>
          </a:blip>
          <a:stretch>
            <a:fillRect/>
          </a:stretch>
        </p:blipFill>
        <p:spPr>
          <a:xfrm>
            <a:off x="5845975" y="2783575"/>
            <a:ext cx="2857500" cy="2143125"/>
          </a:xfrm>
          <a:prstGeom prst="rect">
            <a:avLst/>
          </a:prstGeom>
          <a:noFill/>
          <a:ln>
            <a:noFill/>
          </a:ln>
        </p:spPr>
      </p:pic>
      <p:pic>
        <p:nvPicPr>
          <p:cNvPr descr="This is a more serious type thing, and its an animation. In the case you have a nut allergy, it may unsafe for you to eat this video." id="57" name="Google Shape;57;p13" title="Moral Dilemma">
            <a:hlinkClick r:id="rId6"/>
          </p:cNvPr>
          <p:cNvPicPr preferRelativeResize="0"/>
          <p:nvPr/>
        </p:nvPicPr>
        <p:blipFill>
          <a:blip r:embed="rId7">
            <a:alphaModFix/>
          </a:blip>
          <a:stretch>
            <a:fillRect/>
          </a:stretch>
        </p:blipFill>
        <p:spPr>
          <a:xfrm>
            <a:off x="4910450" y="106901"/>
            <a:ext cx="2857500"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Rules of Conscience</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rule</a:t>
            </a:r>
            <a:endParaRPr/>
          </a:p>
          <a:p>
            <a:pPr indent="0" lvl="0" marL="0" rtl="0" algn="l">
              <a:spcBef>
                <a:spcPts val="1600"/>
              </a:spcBef>
              <a:spcAft>
                <a:spcPts val="0"/>
              </a:spcAft>
              <a:buNone/>
            </a:pPr>
            <a:r>
              <a:rPr lang="en"/>
              <a:t>Self-</a:t>
            </a:r>
            <a:r>
              <a:rPr lang="en"/>
              <a:t>criticism</a:t>
            </a:r>
            <a:r>
              <a:rPr lang="en"/>
              <a:t>- We must be conscious of our inclination to judge things to our own advantage.</a:t>
            </a:r>
            <a:endParaRPr/>
          </a:p>
          <a:p>
            <a:pPr indent="0" lvl="0" marL="0" rtl="0" algn="l">
              <a:spcBef>
                <a:spcPts val="1600"/>
              </a:spcBef>
              <a:spcAft>
                <a:spcPts val="0"/>
              </a:spcAft>
              <a:buNone/>
            </a:pPr>
            <a:r>
              <a:rPr lang="en"/>
              <a:t>Second rule</a:t>
            </a:r>
            <a:endParaRPr/>
          </a:p>
          <a:p>
            <a:pPr indent="0" lvl="0" marL="0" rtl="0" algn="l">
              <a:spcBef>
                <a:spcPts val="1600"/>
              </a:spcBef>
              <a:spcAft>
                <a:spcPts val="0"/>
              </a:spcAft>
              <a:buNone/>
            </a:pPr>
            <a:r>
              <a:rPr lang="en"/>
              <a:t>Conscience is an orientation to the good actions of others.</a:t>
            </a:r>
            <a:endParaRPr/>
          </a:p>
          <a:p>
            <a:pPr indent="0" lvl="0" marL="0" rtl="0" algn="l">
              <a:spcBef>
                <a:spcPts val="1600"/>
              </a:spcBef>
              <a:spcAft>
                <a:spcPts val="1600"/>
              </a:spcAft>
              <a:buNone/>
            </a:pPr>
            <a:r>
              <a:rPr lang="en"/>
              <a:t>( If God is love, the imprint of God in us is Love, our choices should be the loving choice to others.)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94850" y="433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t>Be </a:t>
            </a:r>
            <a:r>
              <a:rPr b="1" lang="en" sz="1800" u="sng"/>
              <a:t>very wise in how you form your conscience-humility leads to God, pride leads you away!</a:t>
            </a:r>
            <a:endParaRPr b="1" sz="1800" u="sng"/>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Ezekiel verse 17, “Your heart became proud on account of your beauty, and you corrupted your wisdom because of your splendor.” </a:t>
            </a:r>
            <a:endParaRPr/>
          </a:p>
          <a:p>
            <a:pPr indent="0" lvl="0" marL="0" rtl="0" algn="l">
              <a:spcBef>
                <a:spcPts val="1600"/>
              </a:spcBef>
              <a:spcAft>
                <a:spcPts val="0"/>
              </a:spcAft>
              <a:buClr>
                <a:schemeClr val="dk1"/>
              </a:buClr>
              <a:buSzPts val="1100"/>
              <a:buFont typeface="Arial"/>
              <a:buNone/>
            </a:pPr>
            <a:r>
              <a:rPr lang="en"/>
              <a:t>Lucifer apparently became so impressed with his own beauty, intelligence, power, and position that he began to desire for himself the honor and glory that belonged to God alone. The sin that corrupted Lucifer was self-generated pride.</a:t>
            </a:r>
            <a:endParaRPr/>
          </a:p>
          <a:p>
            <a:pPr indent="0" lvl="0" marL="0" rtl="0" algn="l">
              <a:spcBef>
                <a:spcPts val="1600"/>
              </a:spcBef>
              <a:spcAft>
                <a:spcPts val="1600"/>
              </a:spcAft>
              <a:buNone/>
            </a:pPr>
            <a:r>
              <a:rPr lang="en"/>
              <a:t>Be very wise in how you form your conscience-humility leads to God, pride leads you away!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540750" y="1253350"/>
            <a:ext cx="3637225" cy="2843650"/>
          </a:xfrm>
          <a:prstGeom prst="rect">
            <a:avLst/>
          </a:prstGeom>
          <a:noFill/>
          <a:ln>
            <a:noFill/>
          </a:ln>
        </p:spPr>
      </p:pic>
      <p:sp>
        <p:nvSpPr>
          <p:cNvPr id="121" name="Google Shape;121;p24"/>
          <p:cNvSpPr txBox="1"/>
          <p:nvPr>
            <p:ph idx="1" type="body"/>
          </p:nvPr>
        </p:nvSpPr>
        <p:spPr>
          <a:xfrm>
            <a:off x="4933550" y="676525"/>
            <a:ext cx="5019300" cy="29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Is someone who in good</a:t>
            </a:r>
            <a:endParaRPr b="1"/>
          </a:p>
          <a:p>
            <a:pPr indent="0" lvl="0" marL="0" rtl="0" algn="l">
              <a:spcBef>
                <a:spcPts val="1600"/>
              </a:spcBef>
              <a:spcAft>
                <a:spcPts val="0"/>
              </a:spcAft>
              <a:buClr>
                <a:schemeClr val="dk1"/>
              </a:buClr>
              <a:buSzPts val="1100"/>
              <a:buFont typeface="Arial"/>
              <a:buNone/>
            </a:pPr>
            <a:r>
              <a:rPr b="1" lang="en"/>
              <a:t> conscience acts wrongly </a:t>
            </a:r>
            <a:endParaRPr b="1"/>
          </a:p>
          <a:p>
            <a:pPr indent="0" lvl="0" marL="0" rtl="0" algn="l">
              <a:spcBef>
                <a:spcPts val="1600"/>
              </a:spcBef>
              <a:spcAft>
                <a:spcPts val="0"/>
              </a:spcAft>
              <a:buClr>
                <a:schemeClr val="dk1"/>
              </a:buClr>
              <a:buSzPts val="1100"/>
              <a:buFont typeface="Arial"/>
              <a:buNone/>
            </a:pPr>
            <a:r>
              <a:rPr b="1" lang="en"/>
              <a:t>guilty in God's sight?</a:t>
            </a:r>
            <a:endParaRPr b="1"/>
          </a:p>
          <a:p>
            <a:pPr indent="0" lvl="0" marL="0" rtl="0" algn="l">
              <a:spcBef>
                <a:spcPts val="1600"/>
              </a:spcBef>
              <a:spcAft>
                <a:spcPts val="0"/>
              </a:spcAft>
              <a:buClr>
                <a:schemeClr val="dk1"/>
              </a:buClr>
              <a:buSzPts val="1100"/>
              <a:buFont typeface="Arial"/>
              <a:buNone/>
            </a:pPr>
            <a:r>
              <a:rPr lang="en"/>
              <a:t>No-If one has thoroughly examined </a:t>
            </a:r>
            <a:endParaRPr/>
          </a:p>
          <a:p>
            <a:pPr indent="0" lvl="0" marL="0" rtl="0" algn="l">
              <a:spcBef>
                <a:spcPts val="1600"/>
              </a:spcBef>
              <a:spcAft>
                <a:spcPts val="0"/>
              </a:spcAft>
              <a:buClr>
                <a:schemeClr val="dk1"/>
              </a:buClr>
              <a:buSzPts val="1100"/>
              <a:buFont typeface="Arial"/>
              <a:buNone/>
            </a:pPr>
            <a:r>
              <a:rPr lang="en"/>
              <a:t>oneself and arrived at certain judgment, </a:t>
            </a:r>
            <a:endParaRPr/>
          </a:p>
          <a:p>
            <a:pPr indent="0" lvl="0" marL="0" rtl="0" algn="l">
              <a:spcBef>
                <a:spcPts val="1600"/>
              </a:spcBef>
              <a:spcAft>
                <a:spcPts val="0"/>
              </a:spcAft>
              <a:buClr>
                <a:schemeClr val="dk1"/>
              </a:buClr>
              <a:buSzPts val="1100"/>
              <a:buFont typeface="Arial"/>
              <a:buNone/>
            </a:pPr>
            <a:r>
              <a:rPr lang="en"/>
              <a:t>one must follow </a:t>
            </a:r>
            <a:r>
              <a:rPr lang="en"/>
              <a:t>one's</a:t>
            </a:r>
            <a:r>
              <a:rPr lang="en"/>
              <a:t> inner voice, </a:t>
            </a:r>
            <a:endParaRPr/>
          </a:p>
          <a:p>
            <a:pPr indent="0" lvl="0" marL="0" rtl="0" algn="l">
              <a:spcBef>
                <a:spcPts val="1600"/>
              </a:spcBef>
              <a:spcAft>
                <a:spcPts val="0"/>
              </a:spcAft>
              <a:buClr>
                <a:schemeClr val="dk1"/>
              </a:buClr>
              <a:buSzPts val="1100"/>
              <a:buFont typeface="Arial"/>
              <a:buNone/>
            </a:pPr>
            <a:r>
              <a:rPr lang="en"/>
              <a:t>even at the risk of doing something wrong.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t>There is a natural link between the formation of conscience and moral</a:t>
            </a:r>
            <a:r>
              <a:rPr lang="en" sz="1400"/>
              <a:t> </a:t>
            </a:r>
            <a:r>
              <a:rPr b="1" lang="en" sz="1400" u="sng"/>
              <a:t>Principles.</a:t>
            </a:r>
            <a:endParaRPr b="1" sz="1400" u="sng"/>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all people search for the Good than morality can be a cultural experience. Does it seem logical that we look to a higher law to keep harmony/justice in our world?</a:t>
            </a:r>
            <a:endParaRPr/>
          </a:p>
          <a:p>
            <a:pPr indent="0" lvl="0" marL="0" rtl="0" algn="l">
              <a:spcBef>
                <a:spcPts val="1600"/>
              </a:spcBef>
              <a:spcAft>
                <a:spcPts val="0"/>
              </a:spcAft>
              <a:buClr>
                <a:schemeClr val="dk1"/>
              </a:buClr>
              <a:buSzPts val="1100"/>
              <a:buFont typeface="Arial"/>
              <a:buNone/>
            </a:pPr>
            <a:r>
              <a:rPr lang="en"/>
              <a:t>Natural Law: (The higher law for Catholics)</a:t>
            </a:r>
            <a:endParaRPr/>
          </a:p>
          <a:p>
            <a:pPr indent="0" lvl="0" marL="0" rtl="0" algn="l">
              <a:spcBef>
                <a:spcPts val="1600"/>
              </a:spcBef>
              <a:spcAft>
                <a:spcPts val="0"/>
              </a:spcAft>
              <a:buClr>
                <a:schemeClr val="dk1"/>
              </a:buClr>
              <a:buSzPts val="1100"/>
              <a:buFont typeface="Arial"/>
              <a:buNone/>
            </a:pPr>
            <a:r>
              <a:rPr lang="en"/>
              <a:t>1. Expresses the original moral sense which enables man to discern by reason the good and the evil, the truth and the lie. CCC #1954</a:t>
            </a:r>
            <a:endParaRPr/>
          </a:p>
          <a:p>
            <a:pPr indent="0" lvl="0" marL="0" rtl="0" algn="l">
              <a:spcBef>
                <a:spcPts val="1600"/>
              </a:spcBef>
              <a:spcAft>
                <a:spcPts val="0"/>
              </a:spcAft>
              <a:buClr>
                <a:schemeClr val="dk1"/>
              </a:buClr>
              <a:buSzPts val="1100"/>
              <a:buFont typeface="Arial"/>
              <a:buNone/>
            </a:pPr>
            <a:r>
              <a:rPr lang="en"/>
              <a:t>2. The eternal reason that all things tend naturally toward their proper operations and ends, as rational creatures we participate in this law.</a:t>
            </a:r>
            <a:endParaRPr/>
          </a:p>
          <a:p>
            <a:pPr indent="0" lvl="0" marL="0" rtl="0" algn="l">
              <a:spcBef>
                <a:spcPts val="1600"/>
              </a:spcBef>
              <a:spcAft>
                <a:spcPts val="0"/>
              </a:spcAft>
              <a:buClr>
                <a:schemeClr val="dk1"/>
              </a:buClr>
              <a:buSzPts val="1100"/>
              <a:buFont typeface="Arial"/>
              <a:buNone/>
            </a:pPr>
            <a:r>
              <a:rPr lang="en"/>
              <a:t>3. That which is not just seems to be no law at all. St. Thomas Aquinas</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KEY PRINCIPLES OF NATURAL LAW</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1. DO GOOD AND AVOID EVIL</a:t>
            </a:r>
            <a:endParaRPr/>
          </a:p>
          <a:p>
            <a:pPr indent="0" lvl="0" marL="0" rtl="0" algn="l">
              <a:spcBef>
                <a:spcPts val="1600"/>
              </a:spcBef>
              <a:spcAft>
                <a:spcPts val="0"/>
              </a:spcAft>
              <a:buClr>
                <a:schemeClr val="dk1"/>
              </a:buClr>
              <a:buSzPts val="1100"/>
              <a:buFont typeface="Arial"/>
              <a:buNone/>
            </a:pPr>
            <a:r>
              <a:rPr lang="en"/>
              <a:t>2. PRESERVATION OF LIFE</a:t>
            </a:r>
            <a:endParaRPr/>
          </a:p>
          <a:p>
            <a:pPr indent="0" lvl="0" marL="0" rtl="0" algn="l">
              <a:spcBef>
                <a:spcPts val="1600"/>
              </a:spcBef>
              <a:spcAft>
                <a:spcPts val="0"/>
              </a:spcAft>
              <a:buClr>
                <a:schemeClr val="dk1"/>
              </a:buClr>
              <a:buSzPts val="1100"/>
              <a:buFont typeface="Arial"/>
              <a:buNone/>
            </a:pPr>
            <a:r>
              <a:rPr lang="en"/>
              <a:t>3. PROPAGATION AND EDUCATION OF OFFSPRING</a:t>
            </a:r>
            <a:endParaRPr/>
          </a:p>
          <a:p>
            <a:pPr indent="0" lvl="0" marL="0" rtl="0" algn="l">
              <a:spcBef>
                <a:spcPts val="1600"/>
              </a:spcBef>
              <a:spcAft>
                <a:spcPts val="0"/>
              </a:spcAft>
              <a:buClr>
                <a:schemeClr val="dk1"/>
              </a:buClr>
              <a:buSzPts val="1100"/>
              <a:buFont typeface="Arial"/>
              <a:buNone/>
            </a:pPr>
            <a:r>
              <a:rPr lang="en"/>
              <a:t>4. THE PURSUIT OF TRUTH AND A PEACEFUL SOCIETY</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in Culture</a:t>
            </a:r>
            <a:endParaRPr/>
          </a:p>
        </p:txBody>
      </p:sp>
      <p:sp>
        <p:nvSpPr>
          <p:cNvPr id="138" name="Google Shape;13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http://www.wingclips.com/movie-clips/most/the-bridge</a:t>
            </a:r>
            <a:endParaRPr/>
          </a:p>
          <a:p>
            <a:pPr indent="0" lvl="0" marL="0" rtl="0" algn="l">
              <a:spcBef>
                <a:spcPts val="1600"/>
              </a:spcBef>
              <a:spcAft>
                <a:spcPts val="0"/>
              </a:spcAft>
              <a:buNone/>
            </a:pPr>
            <a:r>
              <a:rPr lang="en"/>
              <a:t>Life-the bridge</a:t>
            </a:r>
            <a:endParaRPr/>
          </a:p>
          <a:p>
            <a:pPr indent="0" lvl="0" marL="0" rtl="0" algn="l">
              <a:spcBef>
                <a:spcPts val="1600"/>
              </a:spcBef>
              <a:spcAft>
                <a:spcPts val="0"/>
              </a:spcAft>
              <a:buNone/>
            </a:pPr>
            <a:r>
              <a:rPr lang="en" u="sng">
                <a:solidFill>
                  <a:schemeClr val="hlink"/>
                </a:solidFill>
                <a:hlinkClick r:id="rId4"/>
              </a:rPr>
              <a:t>http://www.wingclips.com/movie-clips/gladiator/how-will-the-world-speak-my-name</a:t>
            </a:r>
            <a:endParaRPr/>
          </a:p>
          <a:p>
            <a:pPr indent="0" lvl="0" marL="0" rtl="0" algn="l">
              <a:spcBef>
                <a:spcPts val="1600"/>
              </a:spcBef>
              <a:spcAft>
                <a:spcPts val="0"/>
              </a:spcAft>
              <a:buNone/>
            </a:pPr>
            <a:r>
              <a:rPr lang="en"/>
              <a:t>Peace or war?</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Who decides what is Moral?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		Using free-will one must discern all the voices they hear that suggest different perspectives.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As a catholic (universal Christian) we must discern and understand how  God wants us to live before making our final choice? </a:t>
            </a:r>
            <a:endParaRPr/>
          </a:p>
          <a:p>
            <a:pPr indent="0" lvl="0" marL="0" rtl="0" algn="l">
              <a:spcBef>
                <a:spcPts val="1600"/>
              </a:spcBef>
              <a:spcAft>
                <a:spcPts val="0"/>
              </a:spcAft>
              <a:buClr>
                <a:schemeClr val="dk1"/>
              </a:buClr>
              <a:buSzPts val="1100"/>
              <a:buFont typeface="Arial"/>
              <a:buNone/>
            </a:pPr>
            <a:r>
              <a:rPr lang="en"/>
              <a:t> -we look to the Church and Tradition</a:t>
            </a:r>
            <a:endParaRPr/>
          </a:p>
          <a:p>
            <a:pPr indent="0" lvl="0" marL="0" rtl="0" algn="l">
              <a:spcBef>
                <a:spcPts val="1600"/>
              </a:spcBef>
              <a:spcAft>
                <a:spcPts val="0"/>
              </a:spcAft>
              <a:buClr>
                <a:schemeClr val="dk1"/>
              </a:buClr>
              <a:buSzPts val="1100"/>
              <a:buFont typeface="Arial"/>
              <a:buNone/>
            </a:pPr>
            <a:r>
              <a:rPr lang="en"/>
              <a:t>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We also, need to reflect on all humanities natural goodness and dignity-as we all are created in Gods image and likeness (from the start we are all essentially good)</a:t>
            </a:r>
            <a:endParaRPr/>
          </a:p>
          <a:p>
            <a:pPr indent="0" lvl="0" marL="0" rtl="0" algn="l">
              <a:spcBef>
                <a:spcPts val="1600"/>
              </a:spcBef>
              <a:spcAft>
                <a:spcPts val="0"/>
              </a:spcAft>
              <a:buClr>
                <a:schemeClr val="dk1"/>
              </a:buClr>
              <a:buSzPts val="1100"/>
              <a:buFont typeface="Arial"/>
              <a:buNone/>
            </a:pPr>
            <a:r>
              <a:rPr lang="en"/>
              <a:t>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5373575" y="-219637"/>
            <a:ext cx="2743200" cy="235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result of a moral decision that matches your inner voice is Joy and well-being. ( note: true joy is not equal to physical sensations of no pain)</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 Does the ability to choose mean we have the right to choose whatever we want????</a:t>
            </a:r>
            <a:endParaRPr/>
          </a:p>
          <a:p>
            <a:pPr indent="0" lvl="0" marL="0" rtl="0" algn="l">
              <a:spcBef>
                <a:spcPts val="1600"/>
              </a:spcBef>
              <a:spcAft>
                <a:spcPts val="0"/>
              </a:spcAft>
              <a:buClr>
                <a:schemeClr val="dk1"/>
              </a:buClr>
              <a:buSzPts val="1100"/>
              <a:buFont typeface="Arial"/>
              <a:buNone/>
            </a:pPr>
            <a:r>
              <a:rPr lang="en"/>
              <a:t> (think of one right you have and the responsibility</a:t>
            </a:r>
            <a:endParaRPr/>
          </a:p>
          <a:p>
            <a:pPr indent="0" lvl="0" marL="0" rtl="0" algn="l">
              <a:spcBef>
                <a:spcPts val="1600"/>
              </a:spcBef>
              <a:spcAft>
                <a:spcPts val="0"/>
              </a:spcAft>
              <a:buClr>
                <a:schemeClr val="dk1"/>
              </a:buClr>
              <a:buSzPts val="1100"/>
              <a:buFont typeface="Arial"/>
              <a:buNone/>
            </a:pPr>
            <a:r>
              <a:rPr lang="en"/>
              <a:t>that is attached to that right.)</a:t>
            </a:r>
            <a:endParaRPr/>
          </a:p>
          <a:p>
            <a:pPr indent="0" lvl="0" marL="0" rtl="0" algn="l">
              <a:spcBef>
                <a:spcPts val="1600"/>
              </a:spcBef>
              <a:spcAft>
                <a:spcPts val="1600"/>
              </a:spcAft>
              <a:buNone/>
            </a:pPr>
            <a:r>
              <a:t/>
            </a:r>
            <a:endParaRPr/>
          </a:p>
        </p:txBody>
      </p:sp>
      <p:pic>
        <p:nvPicPr>
          <p:cNvPr id="69" name="Google Shape;69;p15"/>
          <p:cNvPicPr preferRelativeResize="0"/>
          <p:nvPr/>
        </p:nvPicPr>
        <p:blipFill>
          <a:blip r:embed="rId3">
            <a:alphaModFix/>
          </a:blip>
          <a:stretch>
            <a:fillRect/>
          </a:stretch>
        </p:blipFill>
        <p:spPr>
          <a:xfrm>
            <a:off x="5670225" y="3082400"/>
            <a:ext cx="2933700" cy="18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252325" y="487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are the three elements that determine</a:t>
            </a:r>
            <a:endParaRPr/>
          </a:p>
          <a:p>
            <a:pPr indent="0" lvl="0" marL="0" rtl="0" algn="l">
              <a:spcBef>
                <a:spcPts val="1600"/>
              </a:spcBef>
              <a:spcAft>
                <a:spcPts val="0"/>
              </a:spcAft>
              <a:buClr>
                <a:schemeClr val="dk1"/>
              </a:buClr>
              <a:buSzPts val="1100"/>
              <a:buFont typeface="Arial"/>
              <a:buNone/>
            </a:pPr>
            <a:r>
              <a:rPr lang="en"/>
              <a:t> the morality of an act?</a:t>
            </a:r>
            <a:endParaRPr/>
          </a:p>
          <a:p>
            <a:pPr indent="0" lvl="0" marL="0" rtl="0" algn="l">
              <a:spcBef>
                <a:spcPts val="1600"/>
              </a:spcBef>
              <a:spcAft>
                <a:spcPts val="0"/>
              </a:spcAft>
              <a:buClr>
                <a:schemeClr val="dk1"/>
              </a:buClr>
              <a:buSzPts val="1100"/>
              <a:buFont typeface="Arial"/>
              <a:buNone/>
            </a:pPr>
            <a:r>
              <a:rPr lang="en"/>
              <a:t>1. object-what specific action is being considered?</a:t>
            </a:r>
            <a:endParaRPr/>
          </a:p>
          <a:p>
            <a:pPr indent="0" lvl="0" marL="0" rtl="0" algn="l">
              <a:spcBef>
                <a:spcPts val="1600"/>
              </a:spcBef>
              <a:spcAft>
                <a:spcPts val="0"/>
              </a:spcAft>
              <a:buClr>
                <a:schemeClr val="dk1"/>
              </a:buClr>
              <a:buSzPts val="1100"/>
              <a:buFont typeface="Arial"/>
              <a:buNone/>
            </a:pPr>
            <a:r>
              <a:rPr lang="en"/>
              <a:t>2. intention of the person acting</a:t>
            </a:r>
            <a:endParaRPr/>
          </a:p>
          <a:p>
            <a:pPr indent="0" lvl="0" marL="0" rtl="0" algn="l">
              <a:spcBef>
                <a:spcPts val="1600"/>
              </a:spcBef>
              <a:spcAft>
                <a:spcPts val="0"/>
              </a:spcAft>
              <a:buClr>
                <a:schemeClr val="dk1"/>
              </a:buClr>
              <a:buSzPts val="1100"/>
              <a:buFont typeface="Arial"/>
              <a:buNone/>
            </a:pPr>
            <a:r>
              <a:rPr lang="en"/>
              <a:t>3. circumstances-all details around the choice</a:t>
            </a:r>
            <a:endParaRPr/>
          </a:p>
          <a:p>
            <a:pPr indent="0" lvl="0" marL="0" rtl="0" algn="l">
              <a:spcBef>
                <a:spcPts val="1600"/>
              </a:spcBef>
              <a:spcAft>
                <a:spcPts val="0"/>
              </a:spcAft>
              <a:buClr>
                <a:schemeClr val="dk1"/>
              </a:buClr>
              <a:buSzPts val="1100"/>
              <a:buFont typeface="Arial"/>
              <a:buNone/>
            </a:pPr>
            <a:r>
              <a:rPr b="1" lang="en"/>
              <a:t>The object and the person’s intentions  must be good for an action to be moral.</a:t>
            </a:r>
            <a:endParaRPr b="1"/>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311700" y="700650"/>
            <a:ext cx="8520600" cy="386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What is a conscience?</a:t>
            </a:r>
            <a:endParaRPr b="1" u="sng"/>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The inner voice within a person that moves to do good under any circumstances and to avoid evil at all means. It is the ability to distinguish the one from the other.</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Nothing makes a person more human than the gift of being able personally to distinguish good from evil and to choose between them.</a:t>
            </a:r>
            <a:endParaRPr/>
          </a:p>
          <a:p>
            <a:pPr indent="0" lvl="0" marL="0" rtl="0" algn="l">
              <a:spcBef>
                <a:spcPts val="1600"/>
              </a:spcBef>
              <a:spcAft>
                <a:spcPts val="0"/>
              </a:spcAft>
              <a:buClr>
                <a:schemeClr val="dk1"/>
              </a:buClr>
              <a:buSzPts val="1100"/>
              <a:buFont typeface="Arial"/>
              <a:buNone/>
            </a:pPr>
            <a:r>
              <a:rPr lang="en"/>
              <a:t>How is a conscience formed?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Recognition first that a conscience can be mislead and deadened, we must make purposeful choices to form our conscience well.</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1. The first rule of conscience is self -criticism-we must not judge things to our own advantage.</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None/>
            </a:pPr>
            <a:r>
              <a:rPr lang="en"/>
              <a:t>2. The second rule is orientation to</a:t>
            </a:r>
            <a:endParaRPr/>
          </a:p>
          <a:p>
            <a:pPr indent="0" lvl="0" marL="0" rtl="0" algn="l">
              <a:spcBef>
                <a:spcPts val="1600"/>
              </a:spcBef>
              <a:spcAft>
                <a:spcPts val="0"/>
              </a:spcAft>
              <a:buClr>
                <a:schemeClr val="dk1"/>
              </a:buClr>
              <a:buSzPts val="1100"/>
              <a:buFont typeface="Arial"/>
              <a:buNone/>
            </a:pPr>
            <a:r>
              <a:rPr lang="en"/>
              <a:t>good actions for others.</a:t>
            </a:r>
            <a:endParaRPr/>
          </a:p>
          <a:p>
            <a:pPr indent="0" lvl="0" marL="0" rtl="0" algn="l">
              <a:spcBef>
                <a:spcPts val="1600"/>
              </a:spcBef>
              <a:spcAft>
                <a:spcPts val="1600"/>
              </a:spcAft>
              <a:buNone/>
            </a:pPr>
            <a:r>
              <a:t/>
            </a:r>
            <a:endParaRPr/>
          </a:p>
        </p:txBody>
      </p:sp>
      <p:pic>
        <p:nvPicPr>
          <p:cNvPr id="80" name="Google Shape;80;p17"/>
          <p:cNvPicPr preferRelativeResize="0"/>
          <p:nvPr/>
        </p:nvPicPr>
        <p:blipFill>
          <a:blip r:embed="rId3">
            <a:alphaModFix/>
          </a:blip>
          <a:stretch>
            <a:fillRect/>
          </a:stretch>
        </p:blipFill>
        <p:spPr>
          <a:xfrm>
            <a:off x="5100013" y="7917625"/>
            <a:ext cx="3076575" cy="2133600"/>
          </a:xfrm>
          <a:prstGeom prst="rect">
            <a:avLst/>
          </a:prstGeom>
          <a:noFill/>
          <a:ln>
            <a:noFill/>
          </a:ln>
        </p:spPr>
      </p:pic>
      <p:pic>
        <p:nvPicPr>
          <p:cNvPr id="81" name="Google Shape;81;p17"/>
          <p:cNvPicPr preferRelativeResize="0"/>
          <p:nvPr/>
        </p:nvPicPr>
        <p:blipFill>
          <a:blip r:embed="rId4">
            <a:alphaModFix/>
          </a:blip>
          <a:stretch>
            <a:fillRect/>
          </a:stretch>
        </p:blipFill>
        <p:spPr>
          <a:xfrm>
            <a:off x="5898600" y="-48037"/>
            <a:ext cx="2933700" cy="221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How does pottery making compare to forming one's conscience?</a:t>
            </a:r>
            <a:endParaRPr sz="1800"/>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potter must continually refine his skills and steady his hands as an </a:t>
            </a:r>
            <a:endParaRPr/>
          </a:p>
          <a:p>
            <a:pPr indent="0" lvl="0" marL="0" rtl="0" algn="l">
              <a:spcBef>
                <a:spcPts val="1600"/>
              </a:spcBef>
              <a:spcAft>
                <a:spcPts val="0"/>
              </a:spcAft>
              <a:buClr>
                <a:schemeClr val="dk1"/>
              </a:buClr>
              <a:buSzPts val="1100"/>
              <a:buFont typeface="Arial"/>
              <a:buNone/>
            </a:pPr>
            <a:r>
              <a:rPr lang="en"/>
              <a:t>individual must never believe they could know everything regarding right</a:t>
            </a:r>
            <a:endParaRPr/>
          </a:p>
          <a:p>
            <a:pPr indent="0" lvl="0" marL="0" rtl="0" algn="l">
              <a:spcBef>
                <a:spcPts val="1600"/>
              </a:spcBef>
              <a:spcAft>
                <a:spcPts val="0"/>
              </a:spcAft>
              <a:buClr>
                <a:schemeClr val="dk1"/>
              </a:buClr>
              <a:buSzPts val="1100"/>
              <a:buFont typeface="Arial"/>
              <a:buNone/>
            </a:pPr>
            <a:r>
              <a:rPr lang="en"/>
              <a:t> from wrong.</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A pottery bowl is beautiful in its design and purpose just as a human being</a:t>
            </a:r>
            <a:endParaRPr/>
          </a:p>
          <a:p>
            <a:pPr indent="0" lvl="0" marL="0" rtl="0" algn="l">
              <a:spcBef>
                <a:spcPts val="1600"/>
              </a:spcBef>
              <a:spcAft>
                <a:spcPts val="0"/>
              </a:spcAft>
              <a:buClr>
                <a:schemeClr val="dk1"/>
              </a:buClr>
              <a:buSzPts val="1100"/>
              <a:buFont typeface="Arial"/>
              <a:buNone/>
            </a:pPr>
            <a:r>
              <a:rPr lang="en"/>
              <a:t> is beautiful when they mirror the love of Jesus Christ to the world.</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failed pottery project will not be able to fulfill its intended purpose as a unformed conscience is unable to orientate itself to the good of others.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en"/>
              <a:t>A potter creates for others to enjoy, when commissioned they create for </a:t>
            </a:r>
            <a:endParaRPr/>
          </a:p>
          <a:p>
            <a:pPr indent="0" lvl="0" marL="0" rtl="0" algn="l">
              <a:spcBef>
                <a:spcPts val="1600"/>
              </a:spcBef>
              <a:spcAft>
                <a:spcPts val="0"/>
              </a:spcAft>
              <a:buClr>
                <a:schemeClr val="dk1"/>
              </a:buClr>
              <a:buSzPts val="1100"/>
              <a:buFont typeface="Arial"/>
              <a:buNone/>
            </a:pPr>
            <a:r>
              <a:rPr lang="en"/>
              <a:t>the set criteria of the client. A Christian has been commissioned by Jesus</a:t>
            </a:r>
            <a:endParaRPr/>
          </a:p>
          <a:p>
            <a:pPr indent="0" lvl="0" marL="0" rtl="0" algn="l">
              <a:spcBef>
                <a:spcPts val="1600"/>
              </a:spcBef>
              <a:spcAft>
                <a:spcPts val="0"/>
              </a:spcAft>
              <a:buClr>
                <a:schemeClr val="dk1"/>
              </a:buClr>
              <a:buSzPts val="1100"/>
              <a:buFont typeface="Arial"/>
              <a:buNone/>
            </a:pPr>
            <a:r>
              <a:rPr lang="en"/>
              <a:t> Christ himself-therefore our obligation is to fulfill his expectations not </a:t>
            </a:r>
            <a:endParaRPr/>
          </a:p>
          <a:p>
            <a:pPr indent="0" lvl="0" marL="0" rtl="0" algn="l">
              <a:spcBef>
                <a:spcPts val="1600"/>
              </a:spcBef>
              <a:spcAft>
                <a:spcPts val="0"/>
              </a:spcAft>
              <a:buNone/>
            </a:pPr>
            <a:r>
              <a:rPr lang="en"/>
              <a:t>our own.</a:t>
            </a:r>
            <a:endParaRPr/>
          </a:p>
          <a:p>
            <a:pPr indent="0" lvl="0" marL="0" rtl="0" algn="l">
              <a:spcBef>
                <a:spcPts val="1600"/>
              </a:spcBef>
              <a:spcAft>
                <a:spcPts val="0"/>
              </a:spcAft>
              <a:buClr>
                <a:schemeClr val="dk1"/>
              </a:buClr>
              <a:buSzPts val="1100"/>
              <a:buFont typeface="Arial"/>
              <a:buNone/>
            </a:pPr>
            <a:r>
              <a:rPr b="1" lang="en" u="sng"/>
              <a:t>What is the intended purpose for a Christian? </a:t>
            </a:r>
            <a:endParaRPr b="1" u="sng"/>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love God with your whole being and to love your neighbour as yourself!</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To become holy-to become saints-to draw closer to our creator.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first necessary conditions to gaining an informed conscience for a Christian?</a:t>
            </a:r>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 Choice to acknowledge God as the authority over all that is GOOD.</a:t>
            </a:r>
            <a:endParaRPr/>
          </a:p>
          <a:p>
            <a:pPr indent="0" lvl="0" marL="0" rtl="0" algn="l">
              <a:spcBef>
                <a:spcPts val="1600"/>
              </a:spcBef>
              <a:spcAft>
                <a:spcPts val="0"/>
              </a:spcAft>
              <a:buNone/>
            </a:pPr>
            <a:r>
              <a:rPr lang="en"/>
              <a:t>Some rules apply in every case</a:t>
            </a:r>
            <a:endParaRPr/>
          </a:p>
          <a:p>
            <a:pPr indent="0" lvl="0" marL="0" rtl="0" algn="l">
              <a:spcBef>
                <a:spcPts val="1600"/>
              </a:spcBef>
              <a:spcAft>
                <a:spcPts val="0"/>
              </a:spcAft>
              <a:buNone/>
            </a:pPr>
            <a:r>
              <a:rPr lang="en"/>
              <a:t>1.One should never do evil to achieve a good.</a:t>
            </a:r>
            <a:endParaRPr/>
          </a:p>
          <a:p>
            <a:pPr indent="0" lvl="0" marL="0" rtl="0" algn="l">
              <a:spcBef>
                <a:spcPts val="1600"/>
              </a:spcBef>
              <a:spcAft>
                <a:spcPts val="0"/>
              </a:spcAft>
              <a:buNone/>
            </a:pPr>
            <a:r>
              <a:rPr lang="en"/>
              <a:t>2. Golden Rule-do unto others as you would have them do to you.</a:t>
            </a:r>
            <a:endParaRPr/>
          </a:p>
          <a:p>
            <a:pPr indent="0" lvl="0" marL="0" rtl="0" algn="l">
              <a:spcBef>
                <a:spcPts val="1600"/>
              </a:spcBef>
              <a:spcAft>
                <a:spcPts val="1600"/>
              </a:spcAft>
              <a:buNone/>
            </a:pPr>
            <a:r>
              <a:rPr lang="en"/>
              <a:t>3. It is right not to do anything that causes another person to sin.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