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61" r:id="rId6"/>
    <p:sldId id="259" r:id="rId7"/>
    <p:sldId id="260" r:id="rId8"/>
    <p:sldId id="263" r:id="rId9"/>
    <p:sldId id="262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091" autoAdjust="0"/>
  </p:normalViewPr>
  <p:slideViewPr>
    <p:cSldViewPr snapToGrid="0">
      <p:cViewPr varScale="1">
        <p:scale>
          <a:sx n="54" d="100"/>
          <a:sy n="54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C474B-CCBE-48BA-AC2B-83481247031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7FE6-B76A-41BD-B9D7-58675C60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Extension questions </a:t>
            </a:r>
            <a:r>
              <a:rPr lang="en-US" dirty="0" smtClean="0">
                <a:sym typeface="Wingdings" panose="05000000000000000000" pitchFamily="2" charset="2"/>
              </a:rPr>
              <a:t> when a</a:t>
            </a:r>
            <a:r>
              <a:rPr lang="en-US" baseline="0" dirty="0" smtClean="0">
                <a:sym typeface="Wingdings" panose="05000000000000000000" pitchFamily="2" charset="2"/>
              </a:rPr>
              <a:t> group finds a similarity, or a connection,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	first ask them </a:t>
            </a:r>
            <a:r>
              <a:rPr lang="en-US" b="1" baseline="0" dirty="0" smtClean="0">
                <a:sym typeface="Wingdings" panose="05000000000000000000" pitchFamily="2" charset="2"/>
              </a:rPr>
              <a:t>why</a:t>
            </a:r>
            <a:r>
              <a:rPr lang="en-US" baseline="0" dirty="0" smtClean="0">
                <a:sym typeface="Wingdings" panose="05000000000000000000" pitchFamily="2" charset="2"/>
              </a:rPr>
              <a:t> the relationship exists,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	then have them </a:t>
            </a:r>
            <a:r>
              <a:rPr lang="en-US" b="1" baseline="0" dirty="0" smtClean="0">
                <a:sym typeface="Wingdings" panose="05000000000000000000" pitchFamily="2" charset="2"/>
              </a:rPr>
              <a:t>represent it or draw it out </a:t>
            </a:r>
            <a:r>
              <a:rPr lang="en-US" baseline="0" dirty="0" smtClean="0">
                <a:sym typeface="Wingdings" panose="05000000000000000000" pitchFamily="2" charset="2"/>
              </a:rPr>
              <a:t>so “we can easily explain it later.”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7FE6-B76A-41BD-B9D7-58675C60A5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a simple division</a:t>
            </a:r>
            <a:r>
              <a:rPr lang="en-US" baseline="0" dirty="0" smtClean="0"/>
              <a:t> problem </a:t>
            </a:r>
            <a:r>
              <a:rPr lang="en-US" baseline="0" dirty="0" smtClean="0">
                <a:sym typeface="Wingdings" panose="05000000000000000000" pitchFamily="2" charset="2"/>
              </a:rPr>
              <a:t> 8 / 2. Put it in your calc. Tell me what it means.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Go lower  3 / 1  same thing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/ 0 </a:t>
            </a:r>
            <a:r>
              <a:rPr lang="en-US" baseline="0" dirty="0" smtClean="0">
                <a:sym typeface="Wingdings" panose="05000000000000000000" pitchFamily="2" charset="2"/>
              </a:rPr>
              <a:t> enter it in, what happens?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Look at google calculator.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Task: Explain why you can’t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7FE6-B76A-41BD-B9D7-58675C60A5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deliver</a:t>
            </a:r>
            <a:r>
              <a:rPr lang="en-US" baseline="0" dirty="0" smtClean="0"/>
              <a:t> first, the students will merely use the strategy we just taught to figure out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7FE6-B76A-41BD-B9D7-58675C60A5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search?q=google+calculator&amp;rlz=1C1GGRV_enCA803CA811&amp;oq=google+calc&amp;aqs=chrome.1.69i57j0l5.2478j1j4&amp;sourceid=chrome&amp;ie=UTF-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for Division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13, 12:30 – 3:30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7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31471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Where do we get all these Math problems?</a:t>
            </a:r>
          </a:p>
          <a:p>
            <a:endParaRPr lang="en-US" sz="2400" dirty="0"/>
          </a:p>
          <a:p>
            <a:r>
              <a:rPr lang="en-US" sz="2400" dirty="0" smtClean="0"/>
              <a:t>Anywhere! A good problem can come from anywhere. </a:t>
            </a:r>
            <a:endParaRPr lang="en-US" sz="2400" dirty="0"/>
          </a:p>
          <a:p>
            <a:pPr lvl="1"/>
            <a:r>
              <a:rPr lang="en-US" sz="2400" dirty="0" smtClean="0"/>
              <a:t>Textbooks</a:t>
            </a:r>
          </a:p>
          <a:p>
            <a:pPr lvl="1"/>
            <a:r>
              <a:rPr lang="en-US" sz="2400" dirty="0" smtClean="0"/>
              <a:t>Math resources in your school</a:t>
            </a:r>
          </a:p>
          <a:p>
            <a:pPr lvl="1"/>
            <a:r>
              <a:rPr lang="en-US" sz="2400" dirty="0" smtClean="0"/>
              <a:t>Super source book</a:t>
            </a:r>
          </a:p>
          <a:p>
            <a:pPr lvl="1"/>
            <a:r>
              <a:rPr lang="en-US" sz="2400" dirty="0" smtClean="0"/>
              <a:t>Developing Math Fluency + Coming to Know Number</a:t>
            </a:r>
          </a:p>
          <a:p>
            <a:pPr lvl="1"/>
            <a:r>
              <a:rPr lang="en-US" sz="2400" dirty="0" smtClean="0"/>
              <a:t>Perfectly Perilous Math</a:t>
            </a:r>
          </a:p>
          <a:p>
            <a:pPr lvl="1"/>
            <a:r>
              <a:rPr lang="en-US" sz="2400" dirty="0" smtClean="0"/>
              <a:t>Jayden’s Rescue</a:t>
            </a:r>
          </a:p>
          <a:p>
            <a:pPr lvl="1"/>
            <a:r>
              <a:rPr lang="en-US" sz="2400" dirty="0" smtClean="0"/>
              <a:t>Number Devil</a:t>
            </a:r>
          </a:p>
        </p:txBody>
      </p:sp>
    </p:spTree>
    <p:extLst>
      <p:ext uri="{BB962C8B-B14F-4D97-AF65-F5344CB8AC3E}">
        <p14:creationId xmlns:p14="http://schemas.microsoft.com/office/powerpoint/2010/main" val="28423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959" y="1578428"/>
            <a:ext cx="11178041" cy="1115786"/>
          </a:xfrm>
        </p:spPr>
        <p:txBody>
          <a:bodyPr>
            <a:normAutofit/>
          </a:bodyPr>
          <a:lstStyle/>
          <a:p>
            <a:r>
              <a:rPr lang="en-US" sz="3000" b="1" dirty="0"/>
              <a:t>A good problem becomes a great problem </a:t>
            </a:r>
            <a:r>
              <a:rPr lang="en-US" sz="3000" b="1" dirty="0" smtClean="0"/>
              <a:t>through </a:t>
            </a:r>
            <a:r>
              <a:rPr lang="en-US" sz="3000" b="1" u="sng" dirty="0"/>
              <a:t>your delivery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97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435608" y="2384611"/>
            <a:ext cx="5869758" cy="4096870"/>
            <a:chOff x="2592925" y="2581835"/>
            <a:chExt cx="5869758" cy="4096870"/>
          </a:xfrm>
        </p:grpSpPr>
        <p:sp>
          <p:nvSpPr>
            <p:cNvPr id="4" name="Rectangle 3"/>
            <p:cNvSpPr/>
            <p:nvPr/>
          </p:nvSpPr>
          <p:spPr>
            <a:xfrm>
              <a:off x="2592925" y="2581835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40290" y="2581835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487655" y="2581835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2925" y="4173070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40290" y="4173070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87655" y="4173070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92925" y="5764305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40290" y="5764305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87655" y="5764305"/>
              <a:ext cx="975028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069976" y="3030071"/>
              <a:ext cx="519953" cy="0"/>
            </a:xfrm>
            <a:prstGeom prst="line">
              <a:avLst/>
            </a:prstGeom>
            <a:ln w="57150"/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6465679" y="2882152"/>
              <a:ext cx="519953" cy="313765"/>
              <a:chOff x="6463553" y="2877671"/>
              <a:chExt cx="519953" cy="31376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463553" y="2877671"/>
                <a:ext cx="519953" cy="0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463553" y="3191436"/>
                <a:ext cx="519953" cy="0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6491510" y="4473387"/>
              <a:ext cx="519953" cy="313765"/>
              <a:chOff x="6463553" y="2877671"/>
              <a:chExt cx="519953" cy="313765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463553" y="2877671"/>
                <a:ext cx="519953" cy="0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463553" y="3191436"/>
                <a:ext cx="519953" cy="0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6491509" y="6064622"/>
              <a:ext cx="519953" cy="313765"/>
              <a:chOff x="6463553" y="2877671"/>
              <a:chExt cx="519953" cy="313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6463553" y="2877671"/>
                <a:ext cx="519953" cy="0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463553" y="3191436"/>
                <a:ext cx="519953" cy="0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7715192" y="5269005"/>
              <a:ext cx="519953" cy="313765"/>
              <a:chOff x="6463553" y="2877671"/>
              <a:chExt cx="519953" cy="31376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463553" y="2877671"/>
                <a:ext cx="519953" cy="0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463553" y="3191436"/>
                <a:ext cx="519953" cy="0"/>
              </a:xfrm>
              <a:prstGeom prst="line">
                <a:avLst/>
              </a:prstGeom>
              <a:ln w="57150"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7759404" y="3407871"/>
              <a:ext cx="4315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x</a:t>
              </a:r>
              <a:endParaRPr lang="en-US" sz="4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8720" y="5867562"/>
              <a:ext cx="49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+</a:t>
              </a:r>
              <a:endParaRPr lang="en-US" sz="4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73147" y="4276327"/>
              <a:ext cx="466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222222"/>
                  </a:solidFill>
                  <a:latin typeface="arial" panose="020B0604020202020204" pitchFamily="34" charset="0"/>
                </a:rPr>
                <a:t>÷</a:t>
              </a:r>
              <a:endParaRPr lang="en-US" sz="40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85364" y="681408"/>
            <a:ext cx="1075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Fill in the boxes using each digit from 1 – 9 only once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87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79656" y="2019289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44115" y="1354873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4886" y="2008016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40847" y="2008016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39134" y="713004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79905" y="1366147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735866" y="1366147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637005" y="2019290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392966" y="2019290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158620" y="2019290"/>
            <a:ext cx="685800" cy="65314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88357" y="37926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487" y="-27598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0474611" y="-16325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6</a:t>
            </a:r>
            <a:endParaRPr lang="en-US" sz="4000" dirty="0"/>
          </a:p>
        </p:txBody>
      </p:sp>
      <p:sp>
        <p:nvSpPr>
          <p:cNvPr id="26" name="Oval 25"/>
          <p:cNvSpPr/>
          <p:nvPr/>
        </p:nvSpPr>
        <p:spPr>
          <a:xfrm>
            <a:off x="10367788" y="3815132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367788" y="4517259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67788" y="5219386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113109" y="3815132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13109" y="4517259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13109" y="5219386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637005" y="3815132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637005" y="4517259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637005" y="5219386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46113" y="4517259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346113" y="5219386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15330" y="4517259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615330" y="5219386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79656" y="5219386"/>
            <a:ext cx="685800" cy="65314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988357" y="6150114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71974" y="6150114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501667" y="6150114"/>
            <a:ext cx="468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9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307606" y="133787"/>
            <a:ext cx="5269438" cy="65556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The blue numbers are triangular numbers. The purple numbers are square numbers.</a:t>
            </a:r>
          </a:p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</a:rPr>
              <a:t>Extend both patterns. </a:t>
            </a:r>
          </a:p>
          <a:p>
            <a:endParaRPr lang="en-US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</a:rPr>
              <a:t>Find similarities and relationships between the sets of numbers and within each set of numbers.</a:t>
            </a:r>
            <a:endParaRPr lang="en-US" sz="3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</a:t>
            </a:r>
            <a:endParaRPr lang="en-US" dirty="0"/>
          </a:p>
        </p:txBody>
      </p:sp>
      <p:pic>
        <p:nvPicPr>
          <p:cNvPr id="1026" name="Picture 2" descr="Image result for calculator error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b="7148"/>
          <a:stretch/>
        </p:blipFill>
        <p:spPr bwMode="auto">
          <a:xfrm>
            <a:off x="4245427" y="1264555"/>
            <a:ext cx="4180115" cy="52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Extensions</a:t>
            </a:r>
          </a:p>
          <a:p>
            <a:r>
              <a:rPr lang="en-US" sz="2500" dirty="0" smtClean="0"/>
              <a:t>Planning</a:t>
            </a:r>
          </a:p>
          <a:p>
            <a:r>
              <a:rPr lang="en-US" sz="2500" dirty="0" smtClean="0"/>
              <a:t>Questioning during the lesson</a:t>
            </a:r>
          </a:p>
          <a:p>
            <a:pPr lvl="1"/>
            <a:r>
              <a:rPr lang="en-US" sz="2500" dirty="0" smtClean="0"/>
              <a:t>What is the teacher doing/looking for/assessing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with a 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In a typical math class, the lesson begins with the teacher teaching. What are some advantages of diving right in to a problem?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770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Surfaces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What are some of the reasons we might opt for vertical surfaces over paper?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43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What are some of the reasons we might opt for </a:t>
            </a:r>
            <a:r>
              <a:rPr lang="en-US" sz="2500" dirty="0" smtClean="0"/>
              <a:t>random groups over chosen groups or individual work?</a:t>
            </a:r>
          </a:p>
          <a:p>
            <a:endParaRPr lang="en-US" sz="2500" dirty="0"/>
          </a:p>
          <a:p>
            <a:r>
              <a:rPr lang="en-US" sz="2500" dirty="0" smtClean="0"/>
              <a:t>Three is a good number for problem solving. When might partners work better?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r="5555" b="36742"/>
          <a:stretch/>
        </p:blipFill>
        <p:spPr>
          <a:xfrm>
            <a:off x="190384" y="1905000"/>
            <a:ext cx="11874489" cy="3245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6" r="5555" b="2582"/>
          <a:stretch/>
        </p:blipFill>
        <p:spPr>
          <a:xfrm>
            <a:off x="190384" y="1904999"/>
            <a:ext cx="11962625" cy="3245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" r="5294" b="59150"/>
          <a:stretch/>
        </p:blipFill>
        <p:spPr>
          <a:xfrm>
            <a:off x="190384" y="1904998"/>
            <a:ext cx="11962625" cy="36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</TotalTime>
  <Words>318</Words>
  <Application>Microsoft Office PowerPoint</Application>
  <PresentationFormat>Widescreen</PresentationFormat>
  <Paragraphs>58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Century Gothic</vt:lpstr>
      <vt:lpstr>Wingdings</vt:lpstr>
      <vt:lpstr>Wingdings 3</vt:lpstr>
      <vt:lpstr>Wisp</vt:lpstr>
      <vt:lpstr>Math for Division 2</vt:lpstr>
      <vt:lpstr>PowerPoint Presentation</vt:lpstr>
      <vt:lpstr>A problem</vt:lpstr>
      <vt:lpstr>Problem debrief</vt:lpstr>
      <vt:lpstr>Open with a  problem</vt:lpstr>
      <vt:lpstr>Vertical Surfaces </vt:lpstr>
      <vt:lpstr>Random Groups</vt:lpstr>
      <vt:lpstr>break</vt:lpstr>
      <vt:lpstr>Another Problem</vt:lpstr>
      <vt:lpstr>Resources </vt:lpstr>
      <vt:lpstr>Let’s practice</vt:lpstr>
      <vt:lpstr>PowerPoint Presentation</vt:lpstr>
    </vt:vector>
  </TitlesOfParts>
  <Company>GPCSD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for Division 2</dc:title>
  <dc:creator>Danny OLeary</dc:creator>
  <cp:lastModifiedBy>Danny OLeary</cp:lastModifiedBy>
  <cp:revision>20</cp:revision>
  <dcterms:created xsi:type="dcterms:W3CDTF">2018-10-31T17:59:23Z</dcterms:created>
  <dcterms:modified xsi:type="dcterms:W3CDTF">2018-11-09T20:43:33Z</dcterms:modified>
</cp:coreProperties>
</file>