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FF00"/>
    <a:srgbClr val="00CC00"/>
    <a:srgbClr val="CC3399"/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58" autoAdjust="0"/>
  </p:normalViewPr>
  <p:slideViewPr>
    <p:cSldViewPr>
      <p:cViewPr varScale="1">
        <p:scale>
          <a:sx n="70" d="100"/>
          <a:sy n="70" d="100"/>
        </p:scale>
        <p:origin x="61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21B3F93-1105-4436-93C2-8BEB4AF95C58}" type="datetimeFigureOut">
              <a:rPr lang="en-US"/>
              <a:pPr>
                <a:defRPr/>
              </a:pPr>
              <a:t>6/27/2018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0A0CEC-B67C-4F37-90B4-1CEE63F230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521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788D9-82AB-460A-A3E5-C7DC43B0F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11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B84BBB-8B7B-412B-9FE6-CAFE5C4353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92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FE561-FC43-4CCA-B565-3B4AD2DE4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34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1D71C-561C-4B00-92B4-B286DBA686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346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13F98-5D08-4564-A479-A4FF4C3D8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77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FD1B3-A518-4001-9296-44FE6A10CA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4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91C98-67F4-4C68-9601-E2AF391FA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61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D23DF-1B79-486F-B696-901B936F81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287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D8C41-7F1C-4434-B27D-4666DE69C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64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A7C0B-B74C-4B36-8041-79E48ABBD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96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EFF59-8EF1-481E-9B7D-5BF9FA04B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6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C2402C-9810-4C90-8693-A255363B80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accent3"/>
                </a:solidFill>
              </a:rPr>
              <a:t>Making a “Foldable” to Remember the Exponent Laws</a:t>
            </a:r>
            <a:endParaRPr lang="en-CA" dirty="0">
              <a:solidFill>
                <a:schemeClr val="accent3"/>
              </a:solidFill>
            </a:endParaRPr>
          </a:p>
        </p:txBody>
      </p:sp>
      <p:pic>
        <p:nvPicPr>
          <p:cNvPr id="4130" name="Picture 34" descr="https://s-media-cache-ak0.pinimg.com/236x/8d/8c/5b/8d8c5b5658aa3dc5ef729e264e3480f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286000"/>
            <a:ext cx="2133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34290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1. Take out a piece of notebook paper and make a hot dog fold over from the right side over to the pink line.</a:t>
            </a: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4102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3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04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5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6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8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9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0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2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3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4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5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6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7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8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19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0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1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22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3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4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5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6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7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28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080" name="AutoShape 32"/>
          <p:cNvSpPr>
            <a:spLocks noChangeArrowheads="1"/>
          </p:cNvSpPr>
          <p:nvPr/>
        </p:nvSpPr>
        <p:spPr bwMode="auto">
          <a:xfrm flipH="1" flipV="1">
            <a:off x="3886200" y="1600200"/>
            <a:ext cx="4953000" cy="990600"/>
          </a:xfrm>
          <a:prstGeom prst="curvedUpArrow">
            <a:avLst>
              <a:gd name="adj1" fmla="val 96481"/>
              <a:gd name="adj2" fmla="val 19648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6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2. Now, divide the right hand section into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6 </a:t>
            </a:r>
            <a:r>
              <a:rPr lang="en-US" altLang="en-US" sz="2800" b="1" dirty="0">
                <a:solidFill>
                  <a:schemeClr val="bg1"/>
                </a:solidFill>
              </a:rPr>
              <a:t>sections by drawing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5 </a:t>
            </a:r>
            <a:r>
              <a:rPr lang="en-US" altLang="en-US" sz="2800" b="1" dirty="0">
                <a:solidFill>
                  <a:schemeClr val="bg1"/>
                </a:solidFill>
              </a:rPr>
              <a:t>evenly spaced lines.</a:t>
            </a:r>
          </a:p>
        </p:txBody>
      </p:sp>
      <p:grpSp>
        <p:nvGrpSpPr>
          <p:cNvPr id="5124" name="Group 4"/>
          <p:cNvGrpSpPr>
            <a:grpSpLocks/>
          </p:cNvGrpSpPr>
          <p:nvPr/>
        </p:nvGrpSpPr>
        <p:grpSpPr bwMode="auto">
          <a:xfrm>
            <a:off x="4114800" y="990600"/>
            <a:ext cx="4572000" cy="5638800"/>
            <a:chOff x="2592" y="624"/>
            <a:chExt cx="2880" cy="3552"/>
          </a:xfrm>
        </p:grpSpPr>
        <p:sp>
          <p:nvSpPr>
            <p:cNvPr id="5135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6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37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38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39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0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1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2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3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4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5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49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0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1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2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3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4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155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6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7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8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59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0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61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125" name="Line 32"/>
          <p:cNvSpPr>
            <a:spLocks noChangeShapeType="1"/>
          </p:cNvSpPr>
          <p:nvPr/>
        </p:nvSpPr>
        <p:spPr bwMode="auto">
          <a:xfrm>
            <a:off x="6705600" y="990600"/>
            <a:ext cx="0" cy="556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26" name="Text Box 33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5127" name="Freeform 34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>
              <a:gd name="T0" fmla="*/ 240 w 240"/>
              <a:gd name="T1" fmla="*/ 8 h 200"/>
              <a:gd name="T2" fmla="*/ 144 w 240"/>
              <a:gd name="T3" fmla="*/ 8 h 200"/>
              <a:gd name="T4" fmla="*/ 0 w 240"/>
              <a:gd name="T5" fmla="*/ 56 h 200"/>
              <a:gd name="T6" fmla="*/ 144 w 240"/>
              <a:gd name="T7" fmla="*/ 20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00"/>
              <a:gd name="T14" fmla="*/ 240 w 24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>
            <a:off x="6705600" y="19812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6705600" y="2895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>
            <a:off x="6705600" y="3802039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0" y="2971800"/>
            <a:ext cx="3962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3. Use scissors to cut along your drawn line, but ONLY to the crease!</a:t>
            </a:r>
          </a:p>
        </p:txBody>
      </p:sp>
      <p:sp>
        <p:nvSpPr>
          <p:cNvPr id="5133" name="Line 36"/>
          <p:cNvSpPr>
            <a:spLocks noChangeShapeType="1"/>
          </p:cNvSpPr>
          <p:nvPr/>
        </p:nvSpPr>
        <p:spPr bwMode="auto">
          <a:xfrm flipH="1">
            <a:off x="6705600" y="5638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134" name="Line 36"/>
          <p:cNvSpPr>
            <a:spLocks noChangeShapeType="1"/>
          </p:cNvSpPr>
          <p:nvPr/>
        </p:nvSpPr>
        <p:spPr bwMode="auto">
          <a:xfrm flipH="1">
            <a:off x="6705600" y="4724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4. Write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EXPONENT LAWS </a:t>
            </a:r>
            <a:r>
              <a:rPr lang="en-US" altLang="en-US" sz="2800" b="1" dirty="0">
                <a:solidFill>
                  <a:schemeClr val="bg1"/>
                </a:solidFill>
              </a:rPr>
              <a:t>down the left hand side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114800" y="990600"/>
            <a:ext cx="4572000" cy="5638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4343400" y="144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876800" y="990600"/>
            <a:ext cx="0" cy="56388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191000" y="1752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191000" y="1981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191000" y="2209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191000" y="2438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191000" y="2667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191000" y="2895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191000" y="3124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191000" y="3352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191000" y="3581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191000" y="3810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4191000" y="4038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4191000" y="4267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191000" y="4495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191000" y="4724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191000" y="4953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191000" y="5181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7" name="Oval 23"/>
          <p:cNvSpPr>
            <a:spLocks noChangeArrowheads="1"/>
          </p:cNvSpPr>
          <p:nvPr/>
        </p:nvSpPr>
        <p:spPr bwMode="auto">
          <a:xfrm>
            <a:off x="4343400" y="3657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4191000" y="5410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4191000" y="56388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191000" y="58674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4191000" y="60960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4191000" y="63246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4191000" y="6553200"/>
            <a:ext cx="44958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4343400" y="5791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6705600" y="990600"/>
            <a:ext cx="0" cy="5562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6177" name="Freeform 33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>
              <a:gd name="T0" fmla="*/ 240 w 240"/>
              <a:gd name="T1" fmla="*/ 8 h 200"/>
              <a:gd name="T2" fmla="*/ 144 w 240"/>
              <a:gd name="T3" fmla="*/ 8 h 200"/>
              <a:gd name="T4" fmla="*/ 0 w 240"/>
              <a:gd name="T5" fmla="*/ 56 h 200"/>
              <a:gd name="T6" fmla="*/ 144 w 240"/>
              <a:gd name="T7" fmla="*/ 20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00"/>
              <a:gd name="T14" fmla="*/ 240 w 24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34" name="WordArt 38"/>
          <p:cNvSpPr>
            <a:spLocks noChangeArrowheads="1" noChangeShapeType="1" noTextEdit="1"/>
          </p:cNvSpPr>
          <p:nvPr/>
        </p:nvSpPr>
        <p:spPr bwMode="auto">
          <a:xfrm rot="5400000">
            <a:off x="1866900" y="3390900"/>
            <a:ext cx="5334000" cy="8382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CA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 panose="020B0A04020102020204" pitchFamily="34" charset="0"/>
              </a:rPr>
              <a:t>EXPONENT LAWS</a:t>
            </a:r>
            <a:endParaRPr lang="en-CA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 flipH="1">
            <a:off x="6705600" y="19812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 flipH="1">
            <a:off x="6705600" y="2895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 flipH="1">
            <a:off x="6705600" y="3802039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4" name="Line 36"/>
          <p:cNvSpPr>
            <a:spLocks noChangeShapeType="1"/>
          </p:cNvSpPr>
          <p:nvPr/>
        </p:nvSpPr>
        <p:spPr bwMode="auto">
          <a:xfrm flipH="1">
            <a:off x="6705600" y="5638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5" name="Line 36"/>
          <p:cNvSpPr>
            <a:spLocks noChangeShapeType="1"/>
          </p:cNvSpPr>
          <p:nvPr/>
        </p:nvSpPr>
        <p:spPr bwMode="auto">
          <a:xfrm flipH="1">
            <a:off x="6705600" y="4724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5. Fold over the top cut section and write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ZERO EXPONENTS on </a:t>
            </a:r>
            <a:r>
              <a:rPr lang="en-US" altLang="en-US" sz="2800" b="1" dirty="0">
                <a:solidFill>
                  <a:schemeClr val="bg1"/>
                </a:solidFill>
              </a:rPr>
              <a:t>the outside.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781800" y="228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</a:rPr>
              <a:t>The fold crease</a:t>
            </a:r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6477000" y="520700"/>
            <a:ext cx="381000" cy="393700"/>
          </a:xfrm>
          <a:custGeom>
            <a:avLst/>
            <a:gdLst>
              <a:gd name="T0" fmla="*/ 240 w 240"/>
              <a:gd name="T1" fmla="*/ 8 h 200"/>
              <a:gd name="T2" fmla="*/ 144 w 240"/>
              <a:gd name="T3" fmla="*/ 8 h 200"/>
              <a:gd name="T4" fmla="*/ 0 w 240"/>
              <a:gd name="T5" fmla="*/ 56 h 200"/>
              <a:gd name="T6" fmla="*/ 144 w 240"/>
              <a:gd name="T7" fmla="*/ 200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200"/>
              <a:gd name="T14" fmla="*/ 240 w 240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200">
                <a:moveTo>
                  <a:pt x="240" y="8"/>
                </a:moveTo>
                <a:cubicBezTo>
                  <a:pt x="212" y="4"/>
                  <a:pt x="184" y="0"/>
                  <a:pt x="144" y="8"/>
                </a:cubicBezTo>
                <a:cubicBezTo>
                  <a:pt x="104" y="16"/>
                  <a:pt x="0" y="24"/>
                  <a:pt x="0" y="56"/>
                </a:cubicBezTo>
                <a:cubicBezTo>
                  <a:pt x="0" y="88"/>
                  <a:pt x="120" y="176"/>
                  <a:pt x="144" y="200"/>
                </a:cubicBezTo>
              </a:path>
            </a:pathLst>
          </a:cu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4038600" y="914400"/>
            <a:ext cx="4572000" cy="5638800"/>
            <a:chOff x="2592" y="624"/>
            <a:chExt cx="2880" cy="3552"/>
          </a:xfrm>
        </p:grpSpPr>
        <p:sp>
          <p:nvSpPr>
            <p:cNvPr id="7186" name="Rectangle 7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Oval 8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8" name="Line 9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9" name="Line 10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0" name="Line 11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1" name="Line 12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2" name="Line 13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3" name="Line 14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4" name="Line 15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5" name="Line 16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6" name="Line 17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7" name="Line 18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8" name="Line 19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99" name="Line 20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0" name="Line 21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1" name="Line 22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2" name="Line 23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3" name="Line 24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4" name="Line 25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5" name="Oval 26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6" name="Line 27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7" name="Line 28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8" name="Line 29"/>
            <p:cNvSpPr>
              <a:spLocks noChangeShapeType="1"/>
            </p:cNvSpPr>
            <p:nvPr/>
          </p:nvSpPr>
          <p:spPr bwMode="auto">
            <a:xfrm>
              <a:off x="2640" y="371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09" name="Line 30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0" name="Line 31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1" name="Line 32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2" name="Oval 33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13" name="Line 34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6" name="Line 37"/>
            <p:cNvSpPr>
              <a:spLocks noChangeShapeType="1"/>
            </p:cNvSpPr>
            <p:nvPr/>
          </p:nvSpPr>
          <p:spPr bwMode="auto">
            <a:xfrm flipH="1">
              <a:off x="4224" y="184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7" name="Line 38"/>
            <p:cNvSpPr>
              <a:spLocks noChangeShapeType="1"/>
            </p:cNvSpPr>
            <p:nvPr/>
          </p:nvSpPr>
          <p:spPr bwMode="auto">
            <a:xfrm flipH="1">
              <a:off x="4224" y="3648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18" name="WordArt 39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CA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EXPONENT LAWS</a:t>
              </a:r>
              <a:endParaRPr lang="en-C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705600" y="838200"/>
            <a:ext cx="2057400" cy="106680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029200" y="838200"/>
            <a:ext cx="1676400" cy="1143000"/>
            <a:chOff x="3168" y="624"/>
            <a:chExt cx="1056" cy="816"/>
          </a:xfrm>
        </p:grpSpPr>
        <p:sp>
          <p:nvSpPr>
            <p:cNvPr id="7181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182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3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4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85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167" name="WordArt 47"/>
          <p:cNvSpPr>
            <a:spLocks noChangeArrowheads="1" noChangeShapeType="1" noTextEdit="1"/>
          </p:cNvSpPr>
          <p:nvPr/>
        </p:nvSpPr>
        <p:spPr bwMode="auto">
          <a:xfrm rot="21311070">
            <a:off x="5130656" y="1230576"/>
            <a:ext cx="14541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ZERO </a:t>
            </a:r>
          </a:p>
          <a:p>
            <a:pPr algn="ctr"/>
            <a:r>
              <a:rPr lang="en-CA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 panose="020B0A04020102020204" pitchFamily="34" charset="0"/>
              </a:rPr>
              <a:t>EXPONENTS</a:t>
            </a:r>
            <a:endParaRPr lang="en-CA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0" y="28956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6. Reopen the fold.</a:t>
            </a:r>
          </a:p>
        </p:txBody>
      </p:sp>
      <p:sp>
        <p:nvSpPr>
          <p:cNvPr id="7179" name="Line 36"/>
          <p:cNvSpPr>
            <a:spLocks noChangeShapeType="1"/>
          </p:cNvSpPr>
          <p:nvPr/>
        </p:nvSpPr>
        <p:spPr bwMode="auto">
          <a:xfrm flipH="1">
            <a:off x="6629400" y="38100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0" name="Line 36"/>
          <p:cNvSpPr>
            <a:spLocks noChangeShapeType="1"/>
          </p:cNvSpPr>
          <p:nvPr/>
        </p:nvSpPr>
        <p:spPr bwMode="auto">
          <a:xfrm flipH="1">
            <a:off x="6629400" y="48006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Foldable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914400"/>
            <a:ext cx="381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7. On the left hand section, write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some examples of zero exponents.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4191000" y="762000"/>
            <a:ext cx="4572000" cy="5638800"/>
            <a:chOff x="2592" y="624"/>
            <a:chExt cx="2880" cy="3552"/>
          </a:xfrm>
        </p:grpSpPr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8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9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1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5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7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8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0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1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2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3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4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6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7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0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1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3" name="Line 33"/>
            <p:cNvSpPr>
              <a:spLocks noChangeShapeType="1"/>
            </p:cNvSpPr>
            <p:nvPr/>
          </p:nvSpPr>
          <p:spPr bwMode="auto">
            <a:xfrm flipH="1">
              <a:off x="4224" y="1296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4" name="Line 34"/>
            <p:cNvSpPr>
              <a:spLocks noChangeShapeType="1"/>
            </p:cNvSpPr>
            <p:nvPr/>
          </p:nvSpPr>
          <p:spPr bwMode="auto">
            <a:xfrm flipH="1">
              <a:off x="4224" y="187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5" name="Line 35"/>
            <p:cNvSpPr>
              <a:spLocks noChangeShapeType="1"/>
            </p:cNvSpPr>
            <p:nvPr/>
          </p:nvSpPr>
          <p:spPr bwMode="auto">
            <a:xfrm flipH="1">
              <a:off x="4224" y="2448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Line 36"/>
            <p:cNvSpPr>
              <a:spLocks noChangeShapeType="1"/>
            </p:cNvSpPr>
            <p:nvPr/>
          </p:nvSpPr>
          <p:spPr bwMode="auto">
            <a:xfrm flipH="1">
              <a:off x="4224" y="302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7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CA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EXPONENT LAWS</a:t>
              </a:r>
              <a:endParaRPr lang="en-C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001870" y="860945"/>
            <a:ext cx="1600200" cy="9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1050" dirty="0" smtClean="0"/>
              <a:t>Any base to the power of zero is always equal to 1.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1050" dirty="0" smtClean="0"/>
              <a:t>*Watch out for negatives that are not part of the base!</a:t>
            </a:r>
            <a:endParaRPr lang="en-US" altLang="en-US" sz="1050" dirty="0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0" y="3429000"/>
            <a:ext cx="3810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bg1"/>
                </a:solidFill>
              </a:rPr>
              <a:t>8. On the right hand side, write out the exponent law in words.  Add any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useful tips </a:t>
            </a:r>
            <a:r>
              <a:rPr lang="en-US" altLang="en-US" sz="2800" b="1" dirty="0">
                <a:solidFill>
                  <a:schemeClr val="bg1"/>
                </a:solidFill>
              </a:rPr>
              <a:t>to help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you.</a:t>
            </a:r>
          </a:p>
        </p:txBody>
      </p:sp>
      <p:sp>
        <p:nvSpPr>
          <p:cNvPr id="1034" name="Line 36"/>
          <p:cNvSpPr>
            <a:spLocks noChangeShapeType="1"/>
          </p:cNvSpPr>
          <p:nvPr/>
        </p:nvSpPr>
        <p:spPr bwMode="auto">
          <a:xfrm flipH="1">
            <a:off x="6781800" y="5486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14949" y="862546"/>
                <a:ext cx="12573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CA" sz="1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sz="1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CA" sz="1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CA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CA" sz="1800" dirty="0" smtClean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949" y="862546"/>
                <a:ext cx="1257300" cy="12926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</a:rPr>
              <a:t>Foldable</a:t>
            </a:r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4191000" y="762000"/>
            <a:ext cx="4572000" cy="5638800"/>
            <a:chOff x="2592" y="624"/>
            <a:chExt cx="2880" cy="3552"/>
          </a:xfrm>
        </p:grpSpPr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592" y="624"/>
              <a:ext cx="2880" cy="35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6"/>
            <p:cNvSpPr>
              <a:spLocks noChangeArrowheads="1"/>
            </p:cNvSpPr>
            <p:nvPr/>
          </p:nvSpPr>
          <p:spPr bwMode="auto">
            <a:xfrm>
              <a:off x="2736" y="91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Line 7"/>
            <p:cNvSpPr>
              <a:spLocks noChangeShapeType="1"/>
            </p:cNvSpPr>
            <p:nvPr/>
          </p:nvSpPr>
          <p:spPr bwMode="auto">
            <a:xfrm>
              <a:off x="3072" y="624"/>
              <a:ext cx="0" cy="3552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8" name="Line 8"/>
            <p:cNvSpPr>
              <a:spLocks noChangeShapeType="1"/>
            </p:cNvSpPr>
            <p:nvPr/>
          </p:nvSpPr>
          <p:spPr bwMode="auto">
            <a:xfrm>
              <a:off x="2640" y="110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39" name="Line 9"/>
            <p:cNvSpPr>
              <a:spLocks noChangeShapeType="1"/>
            </p:cNvSpPr>
            <p:nvPr/>
          </p:nvSpPr>
          <p:spPr bwMode="auto">
            <a:xfrm>
              <a:off x="2640" y="124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640" y="139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1" name="Line 11"/>
            <p:cNvSpPr>
              <a:spLocks noChangeShapeType="1"/>
            </p:cNvSpPr>
            <p:nvPr/>
          </p:nvSpPr>
          <p:spPr bwMode="auto">
            <a:xfrm>
              <a:off x="2640" y="153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>
              <a:off x="2640" y="168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>
              <a:off x="2640" y="182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>
              <a:off x="2640" y="196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5" name="Line 15"/>
            <p:cNvSpPr>
              <a:spLocks noChangeShapeType="1"/>
            </p:cNvSpPr>
            <p:nvPr/>
          </p:nvSpPr>
          <p:spPr bwMode="auto">
            <a:xfrm>
              <a:off x="2640" y="211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6" name="Line 16"/>
            <p:cNvSpPr>
              <a:spLocks noChangeShapeType="1"/>
            </p:cNvSpPr>
            <p:nvPr/>
          </p:nvSpPr>
          <p:spPr bwMode="auto">
            <a:xfrm>
              <a:off x="2640" y="225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7" name="Line 17"/>
            <p:cNvSpPr>
              <a:spLocks noChangeShapeType="1"/>
            </p:cNvSpPr>
            <p:nvPr/>
          </p:nvSpPr>
          <p:spPr bwMode="auto">
            <a:xfrm>
              <a:off x="2640" y="240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8" name="Line 18"/>
            <p:cNvSpPr>
              <a:spLocks noChangeShapeType="1"/>
            </p:cNvSpPr>
            <p:nvPr/>
          </p:nvSpPr>
          <p:spPr bwMode="auto">
            <a:xfrm>
              <a:off x="2640" y="254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49" name="Line 19"/>
            <p:cNvSpPr>
              <a:spLocks noChangeShapeType="1"/>
            </p:cNvSpPr>
            <p:nvPr/>
          </p:nvSpPr>
          <p:spPr bwMode="auto">
            <a:xfrm>
              <a:off x="2640" y="268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0" name="Line 20"/>
            <p:cNvSpPr>
              <a:spLocks noChangeShapeType="1"/>
            </p:cNvSpPr>
            <p:nvPr/>
          </p:nvSpPr>
          <p:spPr bwMode="auto">
            <a:xfrm>
              <a:off x="2640" y="283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1" name="Line 21"/>
            <p:cNvSpPr>
              <a:spLocks noChangeShapeType="1"/>
            </p:cNvSpPr>
            <p:nvPr/>
          </p:nvSpPr>
          <p:spPr bwMode="auto">
            <a:xfrm>
              <a:off x="2640" y="297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2" name="Line 22"/>
            <p:cNvSpPr>
              <a:spLocks noChangeShapeType="1"/>
            </p:cNvSpPr>
            <p:nvPr/>
          </p:nvSpPr>
          <p:spPr bwMode="auto">
            <a:xfrm>
              <a:off x="2640" y="312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3" name="Line 23"/>
            <p:cNvSpPr>
              <a:spLocks noChangeShapeType="1"/>
            </p:cNvSpPr>
            <p:nvPr/>
          </p:nvSpPr>
          <p:spPr bwMode="auto">
            <a:xfrm>
              <a:off x="2640" y="326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4" name="Oval 24"/>
            <p:cNvSpPr>
              <a:spLocks noChangeArrowheads="1"/>
            </p:cNvSpPr>
            <p:nvPr/>
          </p:nvSpPr>
          <p:spPr bwMode="auto">
            <a:xfrm>
              <a:off x="2736" y="2304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Line 25"/>
            <p:cNvSpPr>
              <a:spLocks noChangeShapeType="1"/>
            </p:cNvSpPr>
            <p:nvPr/>
          </p:nvSpPr>
          <p:spPr bwMode="auto">
            <a:xfrm>
              <a:off x="2640" y="340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6" name="Line 26"/>
            <p:cNvSpPr>
              <a:spLocks noChangeShapeType="1"/>
            </p:cNvSpPr>
            <p:nvPr/>
          </p:nvSpPr>
          <p:spPr bwMode="auto">
            <a:xfrm>
              <a:off x="2640" y="3552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7" name="Line 27"/>
            <p:cNvSpPr>
              <a:spLocks noChangeShapeType="1"/>
            </p:cNvSpPr>
            <p:nvPr/>
          </p:nvSpPr>
          <p:spPr bwMode="auto">
            <a:xfrm>
              <a:off x="2640" y="3696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8" name="Line 28"/>
            <p:cNvSpPr>
              <a:spLocks noChangeShapeType="1"/>
            </p:cNvSpPr>
            <p:nvPr/>
          </p:nvSpPr>
          <p:spPr bwMode="auto">
            <a:xfrm>
              <a:off x="2640" y="3840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59" name="Line 29"/>
            <p:cNvSpPr>
              <a:spLocks noChangeShapeType="1"/>
            </p:cNvSpPr>
            <p:nvPr/>
          </p:nvSpPr>
          <p:spPr bwMode="auto">
            <a:xfrm>
              <a:off x="2640" y="3984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0" name="Line 30"/>
            <p:cNvSpPr>
              <a:spLocks noChangeShapeType="1"/>
            </p:cNvSpPr>
            <p:nvPr/>
          </p:nvSpPr>
          <p:spPr bwMode="auto">
            <a:xfrm>
              <a:off x="2640" y="4128"/>
              <a:ext cx="2832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1" name="Oval 31"/>
            <p:cNvSpPr>
              <a:spLocks noChangeArrowheads="1"/>
            </p:cNvSpPr>
            <p:nvPr/>
          </p:nvSpPr>
          <p:spPr bwMode="auto">
            <a:xfrm>
              <a:off x="2736" y="36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Line 32"/>
            <p:cNvSpPr>
              <a:spLocks noChangeShapeType="1"/>
            </p:cNvSpPr>
            <p:nvPr/>
          </p:nvSpPr>
          <p:spPr bwMode="auto">
            <a:xfrm>
              <a:off x="4224" y="624"/>
              <a:ext cx="0" cy="35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3" name="Line 33"/>
            <p:cNvSpPr>
              <a:spLocks noChangeShapeType="1"/>
            </p:cNvSpPr>
            <p:nvPr/>
          </p:nvSpPr>
          <p:spPr bwMode="auto">
            <a:xfrm flipH="1">
              <a:off x="4224" y="1296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4" name="Line 34"/>
            <p:cNvSpPr>
              <a:spLocks noChangeShapeType="1"/>
            </p:cNvSpPr>
            <p:nvPr/>
          </p:nvSpPr>
          <p:spPr bwMode="auto">
            <a:xfrm flipH="1">
              <a:off x="4224" y="1872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5" name="Line 35"/>
            <p:cNvSpPr>
              <a:spLocks noChangeShapeType="1"/>
            </p:cNvSpPr>
            <p:nvPr/>
          </p:nvSpPr>
          <p:spPr bwMode="auto">
            <a:xfrm flipH="1">
              <a:off x="4224" y="2448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6" name="Line 36"/>
            <p:cNvSpPr>
              <a:spLocks noChangeShapeType="1"/>
            </p:cNvSpPr>
            <p:nvPr/>
          </p:nvSpPr>
          <p:spPr bwMode="auto">
            <a:xfrm flipH="1">
              <a:off x="4224" y="3024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67" name="WordArt 37"/>
            <p:cNvSpPr>
              <a:spLocks noChangeArrowheads="1" noChangeShapeType="1" noTextEdit="1"/>
            </p:cNvSpPr>
            <p:nvPr/>
          </p:nvSpPr>
          <p:spPr bwMode="auto">
            <a:xfrm rot="5400000">
              <a:off x="1176" y="2136"/>
              <a:ext cx="3360" cy="528"/>
            </a:xfrm>
            <a:prstGeom prst="rect">
              <a:avLst/>
            </a:prstGeom>
          </p:spPr>
          <p:txBody>
            <a:bodyPr vert="wordArtVert"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auto"/>
              <a:r>
                <a:rPr lang="en-CA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 panose="020B0A04020102020204" pitchFamily="34" charset="0"/>
                </a:rPr>
                <a:t>EXPONENT LAWS</a:t>
              </a:r>
              <a:endParaRPr lang="en-CA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7001870" y="860945"/>
            <a:ext cx="1600200" cy="9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1050" dirty="0" smtClean="0"/>
              <a:t>Any base to the power of zero is always equal to 1.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altLang="en-US" sz="1050" dirty="0" smtClean="0"/>
              <a:t>*Watch out for negatives that are not part of the base!</a:t>
            </a:r>
            <a:endParaRPr lang="en-US" altLang="en-US" sz="1050" dirty="0"/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50608" y="258901"/>
            <a:ext cx="3810000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</a:rPr>
              <a:t>9</a:t>
            </a:r>
            <a:r>
              <a:rPr lang="en-US" altLang="en-US" sz="2800" b="1" dirty="0">
                <a:solidFill>
                  <a:schemeClr val="bg1"/>
                </a:solidFill>
              </a:rPr>
              <a:t>.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Fold over the other five cut sections and write these titles on the outside:</a:t>
            </a:r>
          </a:p>
          <a:p>
            <a:pPr marL="457200" indent="-457200" eaLnBrk="1" hangingPunct="1">
              <a:spcBef>
                <a:spcPts val="0"/>
              </a:spcBef>
              <a:buFontTx/>
              <a:buChar char="-"/>
            </a:pPr>
            <a:r>
              <a:rPr lang="en-US" altLang="en-US" sz="2800" b="1" dirty="0" smtClean="0">
                <a:solidFill>
                  <a:schemeClr val="bg1"/>
                </a:solidFill>
              </a:rPr>
              <a:t>Zero Exponents</a:t>
            </a:r>
          </a:p>
          <a:p>
            <a:pPr marL="457200" indent="-457200" eaLnBrk="1" hangingPunct="1">
              <a:spcBef>
                <a:spcPts val="0"/>
              </a:spcBef>
              <a:buFontTx/>
              <a:buChar char="-"/>
            </a:pPr>
            <a:r>
              <a:rPr lang="en-US" altLang="en-US" sz="2800" b="1" dirty="0" smtClean="0">
                <a:solidFill>
                  <a:schemeClr val="bg1"/>
                </a:solidFill>
              </a:rPr>
              <a:t>Product of Powers</a:t>
            </a:r>
          </a:p>
          <a:p>
            <a:pPr marL="457200" indent="-457200" eaLnBrk="1" hangingPunct="1">
              <a:spcBef>
                <a:spcPts val="0"/>
              </a:spcBef>
              <a:buFontTx/>
              <a:buChar char="-"/>
            </a:pPr>
            <a:r>
              <a:rPr lang="en-US" altLang="en-US" sz="2800" b="1" dirty="0" smtClean="0">
                <a:solidFill>
                  <a:schemeClr val="bg1"/>
                </a:solidFill>
              </a:rPr>
              <a:t>Quotient of Powers</a:t>
            </a:r>
          </a:p>
          <a:p>
            <a:pPr marL="457200" indent="-457200" eaLnBrk="1" hangingPunct="1">
              <a:spcBef>
                <a:spcPts val="0"/>
              </a:spcBef>
              <a:buFontTx/>
              <a:buChar char="-"/>
            </a:pPr>
            <a:r>
              <a:rPr lang="en-US" altLang="en-US" sz="2800" b="1" dirty="0" smtClean="0">
                <a:solidFill>
                  <a:schemeClr val="bg1"/>
                </a:solidFill>
              </a:rPr>
              <a:t>Power of a Power</a:t>
            </a:r>
          </a:p>
          <a:p>
            <a:pPr marL="457200" indent="-457200" eaLnBrk="1" hangingPunct="1">
              <a:spcBef>
                <a:spcPts val="0"/>
              </a:spcBef>
              <a:buFontTx/>
              <a:buChar char="-"/>
            </a:pPr>
            <a:r>
              <a:rPr lang="en-US" altLang="en-US" sz="2800" b="1" dirty="0" smtClean="0">
                <a:solidFill>
                  <a:schemeClr val="bg1"/>
                </a:solidFill>
              </a:rPr>
              <a:t>Power of a Product</a:t>
            </a:r>
          </a:p>
          <a:p>
            <a:pPr marL="457200" indent="-457200" eaLnBrk="1" hangingPunct="1">
              <a:spcBef>
                <a:spcPts val="0"/>
              </a:spcBef>
              <a:buFontTx/>
              <a:buChar char="-"/>
            </a:pPr>
            <a:r>
              <a:rPr lang="en-US" altLang="en-US" sz="2800" b="1" dirty="0" smtClean="0">
                <a:solidFill>
                  <a:schemeClr val="bg1"/>
                </a:solidFill>
              </a:rPr>
              <a:t>Power of a Quotient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bg1"/>
                </a:solidFill>
              </a:rPr>
              <a:t>Put a couple of examples on the left, and the law written out in words on the right.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sp>
        <p:nvSpPr>
          <p:cNvPr id="1034" name="Line 36"/>
          <p:cNvSpPr>
            <a:spLocks noChangeShapeType="1"/>
          </p:cNvSpPr>
          <p:nvPr/>
        </p:nvSpPr>
        <p:spPr bwMode="auto">
          <a:xfrm flipH="1">
            <a:off x="6781800" y="54864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14949" y="838200"/>
                <a:ext cx="12573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CA" sz="18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CA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CA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CA" sz="18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CA" sz="18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CA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CA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CA" sz="18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CA" sz="1800" dirty="0" smtClean="0"/>
              </a:p>
              <a:p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949" y="838200"/>
                <a:ext cx="1257300" cy="12926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>
            <a:grpSpLocks/>
          </p:cNvGrpSpPr>
          <p:nvPr/>
        </p:nvGrpSpPr>
        <p:grpSpPr bwMode="auto">
          <a:xfrm>
            <a:off x="5125302" y="1828799"/>
            <a:ext cx="1676400" cy="987863"/>
            <a:chOff x="3168" y="624"/>
            <a:chExt cx="1056" cy="816"/>
          </a:xfrm>
        </p:grpSpPr>
        <p:sp>
          <p:nvSpPr>
            <p:cNvPr id="43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8" name="WordArt 47"/>
          <p:cNvSpPr>
            <a:spLocks noChangeArrowheads="1" noChangeShapeType="1" noTextEdit="1"/>
          </p:cNvSpPr>
          <p:nvPr/>
        </p:nvSpPr>
        <p:spPr bwMode="auto">
          <a:xfrm rot="21311070">
            <a:off x="5235293" y="2130625"/>
            <a:ext cx="14541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PRODUCT </a:t>
            </a:r>
          </a:p>
          <a:p>
            <a:pPr algn="ctr"/>
            <a:r>
              <a:rPr lang="en-CA" kern="10" dirty="0" smtClean="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OF POWERS</a:t>
            </a:r>
            <a:endParaRPr lang="en-CA" kern="10" dirty="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6783512" y="1828800"/>
            <a:ext cx="2057400" cy="458241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25302" y="2733462"/>
            <a:ext cx="1676400" cy="987863"/>
            <a:chOff x="3168" y="624"/>
            <a:chExt cx="1056" cy="816"/>
          </a:xfrm>
        </p:grpSpPr>
        <p:sp>
          <p:nvSpPr>
            <p:cNvPr id="51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52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3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5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25302" y="3639261"/>
            <a:ext cx="1676400" cy="1008940"/>
            <a:chOff x="3168" y="624"/>
            <a:chExt cx="1056" cy="816"/>
          </a:xfrm>
        </p:grpSpPr>
        <p:sp>
          <p:nvSpPr>
            <p:cNvPr id="57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58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9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0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2" name="Group 61"/>
          <p:cNvGrpSpPr>
            <a:grpSpLocks/>
          </p:cNvGrpSpPr>
          <p:nvPr/>
        </p:nvGrpSpPr>
        <p:grpSpPr bwMode="auto">
          <a:xfrm>
            <a:off x="5137817" y="4571583"/>
            <a:ext cx="1676400" cy="987863"/>
            <a:chOff x="3168" y="624"/>
            <a:chExt cx="1056" cy="816"/>
          </a:xfrm>
        </p:grpSpPr>
        <p:sp>
          <p:nvSpPr>
            <p:cNvPr id="63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4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5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6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7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125302" y="5472286"/>
            <a:ext cx="1676400" cy="987863"/>
            <a:chOff x="3168" y="624"/>
            <a:chExt cx="1056" cy="816"/>
          </a:xfrm>
        </p:grpSpPr>
        <p:sp>
          <p:nvSpPr>
            <p:cNvPr id="69" name="AutoShape 42"/>
            <p:cNvSpPr>
              <a:spLocks noChangeArrowheads="1"/>
            </p:cNvSpPr>
            <p:nvPr/>
          </p:nvSpPr>
          <p:spPr bwMode="auto">
            <a:xfrm rot="16200000" flipV="1">
              <a:off x="3288" y="504"/>
              <a:ext cx="816" cy="1056"/>
            </a:xfrm>
            <a:prstGeom prst="parallelogram">
              <a:avLst>
                <a:gd name="adj" fmla="val 8769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70" name="Line 43"/>
            <p:cNvSpPr>
              <a:spLocks noChangeShapeType="1"/>
            </p:cNvSpPr>
            <p:nvPr/>
          </p:nvSpPr>
          <p:spPr bwMode="auto">
            <a:xfrm>
              <a:off x="3408" y="672"/>
              <a:ext cx="0" cy="768"/>
            </a:xfrm>
            <a:prstGeom prst="line">
              <a:avLst/>
            </a:prstGeom>
            <a:noFill/>
            <a:ln w="19050">
              <a:solidFill>
                <a:srgbClr val="FF99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" name="Line 44"/>
            <p:cNvSpPr>
              <a:spLocks noChangeShapeType="1"/>
            </p:cNvSpPr>
            <p:nvPr/>
          </p:nvSpPr>
          <p:spPr bwMode="auto">
            <a:xfrm flipV="1">
              <a:off x="3168" y="960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2" name="Line 45"/>
            <p:cNvSpPr>
              <a:spLocks noChangeShapeType="1"/>
            </p:cNvSpPr>
            <p:nvPr/>
          </p:nvSpPr>
          <p:spPr bwMode="auto">
            <a:xfrm flipV="1">
              <a:off x="3168" y="1104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46"/>
            <p:cNvSpPr>
              <a:spLocks noChangeShapeType="1"/>
            </p:cNvSpPr>
            <p:nvPr/>
          </p:nvSpPr>
          <p:spPr bwMode="auto">
            <a:xfrm flipV="1">
              <a:off x="3168" y="1248"/>
              <a:ext cx="1056" cy="9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80" name="WordArt 47"/>
          <p:cNvSpPr>
            <a:spLocks noChangeArrowheads="1" noChangeShapeType="1" noTextEdit="1"/>
          </p:cNvSpPr>
          <p:nvPr/>
        </p:nvSpPr>
        <p:spPr bwMode="auto">
          <a:xfrm rot="21311070">
            <a:off x="5235293" y="3005305"/>
            <a:ext cx="14541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kern="10" dirty="0" smtClean="0">
                <a:ln w="9525">
                  <a:solidFill>
                    <a:srgbClr val="CC3399"/>
                  </a:solidFill>
                  <a:round/>
                  <a:headEnd/>
                  <a:tailEnd/>
                </a:ln>
                <a:solidFill>
                  <a:srgbClr val="CC3399"/>
                </a:solidFill>
                <a:latin typeface="Arial Black" panose="020B0A04020102020204" pitchFamily="34" charset="0"/>
              </a:rPr>
              <a:t>QUOTIENT</a:t>
            </a:r>
          </a:p>
          <a:p>
            <a:pPr algn="ctr"/>
            <a:r>
              <a:rPr lang="en-CA" kern="10" dirty="0" smtClean="0">
                <a:ln w="9525">
                  <a:solidFill>
                    <a:srgbClr val="CC3399"/>
                  </a:solidFill>
                  <a:round/>
                  <a:headEnd/>
                  <a:tailEnd/>
                </a:ln>
                <a:solidFill>
                  <a:srgbClr val="CC3399"/>
                </a:solidFill>
                <a:latin typeface="Arial Black" panose="020B0A04020102020204" pitchFamily="34" charset="0"/>
              </a:rPr>
              <a:t>OF POWERS</a:t>
            </a:r>
            <a:endParaRPr lang="en-CA" kern="10" dirty="0">
              <a:ln w="9525">
                <a:solidFill>
                  <a:srgbClr val="CC3399"/>
                </a:solidFill>
                <a:round/>
                <a:headEnd/>
                <a:tailEnd/>
              </a:ln>
              <a:solidFill>
                <a:srgbClr val="CC3399"/>
              </a:solidFill>
              <a:latin typeface="Arial Black" panose="020B0A04020102020204" pitchFamily="34" charset="0"/>
            </a:endParaRPr>
          </a:p>
        </p:txBody>
      </p:sp>
      <p:sp>
        <p:nvSpPr>
          <p:cNvPr id="81" name="WordArt 47"/>
          <p:cNvSpPr>
            <a:spLocks noChangeArrowheads="1" noChangeShapeType="1" noTextEdit="1"/>
          </p:cNvSpPr>
          <p:nvPr/>
        </p:nvSpPr>
        <p:spPr bwMode="auto">
          <a:xfrm rot="21311070">
            <a:off x="5206287" y="3909318"/>
            <a:ext cx="14541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kern="10" dirty="0" smtClean="0">
                <a:ln w="9525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 Black" panose="020B0A04020102020204" pitchFamily="34" charset="0"/>
              </a:rPr>
              <a:t>POWER OF</a:t>
            </a:r>
          </a:p>
          <a:p>
            <a:pPr algn="ctr"/>
            <a:r>
              <a:rPr lang="en-CA" kern="10" dirty="0" smtClean="0">
                <a:ln w="9525">
                  <a:solidFill>
                    <a:srgbClr val="00CC00"/>
                  </a:solidFill>
                  <a:round/>
                  <a:headEnd/>
                  <a:tailEnd/>
                </a:ln>
                <a:solidFill>
                  <a:srgbClr val="00CC00"/>
                </a:solidFill>
                <a:latin typeface="Arial Black" panose="020B0A04020102020204" pitchFamily="34" charset="0"/>
              </a:rPr>
              <a:t> A POWER</a:t>
            </a:r>
            <a:endParaRPr lang="en-CA" kern="10" dirty="0">
              <a:ln w="9525">
                <a:solidFill>
                  <a:srgbClr val="00CC00"/>
                </a:solidFill>
                <a:round/>
                <a:headEnd/>
                <a:tailEnd/>
              </a:ln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  <p:sp>
        <p:nvSpPr>
          <p:cNvPr id="82" name="WordArt 47"/>
          <p:cNvSpPr>
            <a:spLocks noChangeArrowheads="1" noChangeShapeType="1" noTextEdit="1"/>
          </p:cNvSpPr>
          <p:nvPr/>
        </p:nvSpPr>
        <p:spPr bwMode="auto">
          <a:xfrm rot="21311070">
            <a:off x="5230167" y="4890229"/>
            <a:ext cx="14541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POWER OF</a:t>
            </a:r>
          </a:p>
          <a:p>
            <a:pPr algn="ctr"/>
            <a:r>
              <a:rPr lang="en-CA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A PRODUCT</a:t>
            </a:r>
            <a:endParaRPr lang="en-CA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83" name="WordArt 47"/>
          <p:cNvSpPr>
            <a:spLocks noChangeArrowheads="1" noChangeShapeType="1" noTextEdit="1"/>
          </p:cNvSpPr>
          <p:nvPr/>
        </p:nvSpPr>
        <p:spPr bwMode="auto">
          <a:xfrm rot="21311070">
            <a:off x="5241540" y="5748506"/>
            <a:ext cx="1454150" cy="446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CA" kern="10" dirty="0" smtClean="0">
                <a:ln w="952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Arial Black" panose="020B0A04020102020204" pitchFamily="34" charset="0"/>
              </a:rPr>
              <a:t>POWER OF</a:t>
            </a:r>
          </a:p>
          <a:p>
            <a:pPr algn="ctr"/>
            <a:r>
              <a:rPr lang="en-CA" kern="10" dirty="0" smtClean="0">
                <a:ln w="9525">
                  <a:solidFill>
                    <a:srgbClr val="FF66CC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Arial Black" panose="020B0A04020102020204" pitchFamily="34" charset="0"/>
              </a:rPr>
              <a:t>A QUOTIENT</a:t>
            </a:r>
            <a:endParaRPr lang="en-CA" kern="10" dirty="0">
              <a:ln w="9525">
                <a:solidFill>
                  <a:srgbClr val="FF66CC"/>
                </a:solidFill>
                <a:round/>
                <a:headEnd/>
                <a:tailEnd/>
              </a:ln>
              <a:solidFill>
                <a:srgbClr val="FF66CC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4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Black</vt:lpstr>
      <vt:lpstr>Calibri</vt:lpstr>
      <vt:lpstr>Cambria Math</vt:lpstr>
      <vt:lpstr>Times New Roman</vt:lpstr>
      <vt:lpstr>Default Design</vt:lpstr>
      <vt:lpstr>Making a “Foldable” to Remember the Exponent Laws</vt:lpstr>
      <vt:lpstr>Foldable</vt:lpstr>
      <vt:lpstr>Foldable</vt:lpstr>
      <vt:lpstr>Foldable</vt:lpstr>
      <vt:lpstr>Foldable</vt:lpstr>
      <vt:lpstr>Foldable</vt:lpstr>
      <vt:lpstr>Foldable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Foldable</dc:title>
  <dc:creator>cea10857</dc:creator>
  <cp:lastModifiedBy>Shawn Allison</cp:lastModifiedBy>
  <cp:revision>13</cp:revision>
  <dcterms:created xsi:type="dcterms:W3CDTF">2004-10-13T14:08:44Z</dcterms:created>
  <dcterms:modified xsi:type="dcterms:W3CDTF">2018-06-27T19:30:32Z</dcterms:modified>
</cp:coreProperties>
</file>