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4" r:id="rId3"/>
    <p:sldId id="265" r:id="rId4"/>
    <p:sldId id="266" r:id="rId5"/>
    <p:sldId id="267" r:id="rId6"/>
    <p:sldId id="263" r:id="rId7"/>
    <p:sldId id="256" r:id="rId8"/>
    <p:sldId id="257" r:id="rId9"/>
    <p:sldId id="258" r:id="rId10"/>
    <p:sldId id="259" r:id="rId11"/>
    <p:sldId id="260" r:id="rId12"/>
    <p:sldId id="261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000"/>
    <a:srgbClr val="2B09A9"/>
    <a:srgbClr val="660066"/>
    <a:srgbClr val="9900CC"/>
    <a:srgbClr val="CC00CC"/>
    <a:srgbClr val="00CC00"/>
    <a:srgbClr val="FF6600"/>
    <a:srgbClr val="000082"/>
    <a:srgbClr val="2E0AB2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 varScale="1">
        <p:scale>
          <a:sx n="71" d="100"/>
          <a:sy n="71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8F27F9-5590-4431-B289-67FBFC4F60F5}" type="datetimeFigureOut">
              <a:rPr lang="en-CA" smtClean="0"/>
              <a:t>21/01/2014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8535E-2993-4340-AE1A-C05252860998}" type="slidenum">
              <a:rPr lang="en-CA" smtClean="0"/>
              <a:t>‹#›</a:t>
            </a:fld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8F27F9-5590-4431-B289-67FBFC4F60F5}" type="datetimeFigureOut">
              <a:rPr lang="en-CA" smtClean="0"/>
              <a:t>21/01/2014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8535E-2993-4340-AE1A-C0525286099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med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8F27F9-5590-4431-B289-67FBFC4F60F5}" type="datetimeFigureOut">
              <a:rPr lang="en-CA" smtClean="0"/>
              <a:t>21/01/2014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8535E-2993-4340-AE1A-C0525286099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8F27F9-5590-4431-B289-67FBFC4F60F5}" type="datetimeFigureOut">
              <a:rPr lang="en-CA" smtClean="0"/>
              <a:t>21/01/2014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8535E-2993-4340-AE1A-C0525286099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8F27F9-5590-4431-B289-67FBFC4F60F5}" type="datetimeFigureOut">
              <a:rPr lang="en-CA" smtClean="0"/>
              <a:t>21/01/2014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8535E-2993-4340-AE1A-C05252860998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8F27F9-5590-4431-B289-67FBFC4F60F5}" type="datetimeFigureOut">
              <a:rPr lang="en-CA" smtClean="0"/>
              <a:t>21/01/2014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8535E-2993-4340-AE1A-C0525286099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med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8F27F9-5590-4431-B289-67FBFC4F60F5}" type="datetimeFigureOut">
              <a:rPr lang="en-CA" smtClean="0"/>
              <a:t>21/01/2014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8535E-2993-4340-AE1A-C05252860998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8F27F9-5590-4431-B289-67FBFC4F60F5}" type="datetimeFigureOut">
              <a:rPr lang="en-CA" smtClean="0"/>
              <a:t>21/01/2014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8535E-2993-4340-AE1A-C0525286099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med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8F27F9-5590-4431-B289-67FBFC4F60F5}" type="datetimeFigureOut">
              <a:rPr lang="en-CA" smtClean="0"/>
              <a:t>21/01/2014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8535E-2993-4340-AE1A-C0525286099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med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8F27F9-5590-4431-B289-67FBFC4F60F5}" type="datetimeFigureOut">
              <a:rPr lang="en-CA" smtClean="0"/>
              <a:t>21/01/2014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8535E-2993-4340-AE1A-C0525286099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med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E8F27F9-5590-4431-B289-67FBFC4F60F5}" type="datetimeFigureOut">
              <a:rPr lang="en-CA" smtClean="0"/>
              <a:t>21/01/2014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048535E-2993-4340-AE1A-C0525286099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E8F27F9-5590-4431-B289-67FBFC4F60F5}" type="datetimeFigureOut">
              <a:rPr lang="en-CA" smtClean="0"/>
              <a:t>21/01/2014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048535E-2993-4340-AE1A-C05252860998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heel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484784"/>
            <a:ext cx="902335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592" y="404664"/>
            <a:ext cx="89041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Exotic Financial Terms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89317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144771"/>
      </p:ext>
    </p:extLst>
  </p:cSld>
  <p:clrMapOvr>
    <a:masterClrMapping/>
  </p:clrMapOvr>
  <p:transition spd="med"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44824"/>
            <a:ext cx="91440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DEBT IS THE AMOUNT OF MONEY YOU OWE. YOU CAN HAVE GOOD DEBT, BAD DEBT AND NEXT TO IMPOSSIBLE, NO DEBT.</a:t>
            </a:r>
          </a:p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	EX:THE AMOUNT OF MONEY YOU OWE ON YOUR CREDIT CARD.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3847" y="476672"/>
            <a:ext cx="1880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DEBT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5" y="0"/>
            <a:ext cx="94678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804396"/>
      </p:ext>
    </p:extLst>
  </p:cSld>
  <p:clrMapOvr>
    <a:masterClrMapping/>
  </p:clrMapOvr>
  <p:transition spd="med"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54800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708920"/>
            <a:ext cx="73279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3608" y="2037507"/>
            <a:ext cx="301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Gas,food,games,gamestation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541045"/>
      </p:ext>
    </p:extLst>
  </p:cSld>
  <p:clrMapOvr>
    <a:masterClrMapping/>
  </p:clrMapOvr>
  <p:transition spd="med"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784" y="1268760"/>
            <a:ext cx="90915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/>
              <a:t>http://www.richkidsmartkid.ca/</a:t>
            </a:r>
          </a:p>
        </p:txBody>
      </p:sp>
      <p:sp>
        <p:nvSpPr>
          <p:cNvPr id="3" name="Rectangle 2"/>
          <p:cNvSpPr/>
          <p:nvPr/>
        </p:nvSpPr>
        <p:spPr>
          <a:xfrm>
            <a:off x="18184" y="4725144"/>
            <a:ext cx="86800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http://www.richdad.com/Home.aspx</a:t>
            </a:r>
          </a:p>
        </p:txBody>
      </p:sp>
    </p:spTree>
    <p:extLst>
      <p:ext uri="{BB962C8B-B14F-4D97-AF65-F5344CB8AC3E}">
        <p14:creationId xmlns:p14="http://schemas.microsoft.com/office/powerpoint/2010/main" val="123220021"/>
      </p:ext>
    </p:extLst>
  </p:cSld>
  <p:clrMapOvr>
    <a:masterClrMapping/>
  </p:clrMapOvr>
  <p:transition spd="med"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132856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0" dirty="0" smtClean="0">
                <a:solidFill>
                  <a:srgbClr val="2B09A9"/>
                </a:solidFill>
              </a:rPr>
              <a:t>The</a:t>
            </a:r>
            <a:r>
              <a:rPr lang="en-US" sz="8000" dirty="0" smtClean="0"/>
              <a:t> </a:t>
            </a:r>
            <a:r>
              <a:rPr lang="en-US" sz="8000" dirty="0" smtClean="0">
                <a:solidFill>
                  <a:srgbClr val="2B09A9"/>
                </a:solidFill>
              </a:rPr>
              <a:t>end</a:t>
            </a:r>
            <a:endParaRPr lang="en-US" sz="8000" dirty="0">
              <a:solidFill>
                <a:srgbClr val="2B09A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378904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60000"/>
                </a:solidFill>
              </a:rPr>
              <a:t>By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60000"/>
                </a:solidFill>
              </a:rPr>
              <a:t>Wolfgang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60000"/>
                </a:solidFill>
              </a:rPr>
              <a:t>Hunter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60000"/>
                </a:solidFill>
              </a:rPr>
              <a:t>Kelsey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60000"/>
                </a:solidFill>
              </a:rPr>
              <a:t>Kiera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60000"/>
                </a:solidFill>
              </a:rPr>
              <a:t>Payten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60000"/>
                </a:solidFill>
              </a:rPr>
              <a:t>Quentin</a:t>
            </a:r>
            <a:endParaRPr lang="en-US" dirty="0">
              <a:solidFill>
                <a:srgbClr val="F60000"/>
              </a:solidFill>
            </a:endParaRPr>
          </a:p>
        </p:txBody>
      </p:sp>
      <p:pic>
        <p:nvPicPr>
          <p:cNvPr id="5122" name="Picture 2" descr="C:\Users\wolfgangschleiter\AppData\Local\Microsoft\Windows\Content.IE5\RW4X5M41\MP90038476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wolfgangschleiter\AppData\Local\Microsoft\Windows\Content.IE5\OOYN0R4U\MP90034189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209059"/>
            <a:ext cx="2310925" cy="164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wolfgangschleiter\AppData\Local\Microsoft\Windows\Content.IE5\GXNR8LIT\MC90038395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22263"/>
            <a:ext cx="1584325" cy="173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wolfgangschleiter\AppData\Local\Microsoft\Windows\Content.IE5\OOYN0R4U\MC900431631[2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457676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wolfgangschleiter\AppData\Local\Microsoft\Windows\Content.IE5\MLGJY3QN\MP90030577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76763"/>
            <a:ext cx="1662807" cy="22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wolfgangschleiter\AppData\Local\Microsoft\Windows\Content.IE5\RW4X5M41\MP90034187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35" y="429815"/>
            <a:ext cx="2130264" cy="152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151601"/>
      </p:ext>
    </p:extLst>
  </p:cSld>
  <p:clrMapOvr>
    <a:masterClrMapping/>
  </p:clrMapOvr>
  <p:transition spd="med"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76225"/>
            <a:ext cx="9182100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572899"/>
      </p:ext>
    </p:extLst>
  </p:cSld>
  <p:clrMapOvr>
    <a:masterClrMapping/>
  </p:clrMapOvr>
  <p:transition spd="med"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49225"/>
            <a:ext cx="8748713" cy="655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477224"/>
      </p:ext>
    </p:extLst>
  </p:cSld>
  <p:clrMapOvr>
    <a:masterClrMapping/>
  </p:clrMapOvr>
  <p:transition spd="med"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842963"/>
            <a:ext cx="8736013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045966"/>
      </p:ext>
    </p:extLst>
  </p:cSld>
  <p:clrMapOvr>
    <a:masterClrMapping/>
  </p:clrMapOvr>
  <p:transition spd="med"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266825"/>
            <a:ext cx="8748713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044804"/>
      </p:ext>
    </p:extLst>
  </p:cSld>
  <p:clrMapOvr>
    <a:masterClrMapping/>
  </p:clrMapOvr>
  <p:transition spd="med"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367171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Some stuff we learned in class that you will too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811" y="116632"/>
            <a:ext cx="9385622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5627687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88497" y="1982519"/>
            <a:ext cx="35163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dirty="0">
                <a:solidFill>
                  <a:prstClr val="black">
                    <a:tint val="75000"/>
                  </a:prstClr>
                </a:solidFill>
                <a:latin typeface="Calibri"/>
              </a:rPr>
              <a:t>Is a retirement savings plan that you establish that the Canadian Revenue Agency registers to which you, your spouse, or common-law partner contributes.</a:t>
            </a:r>
          </a:p>
        </p:txBody>
      </p:sp>
    </p:spTree>
    <p:extLst>
      <p:ext uri="{BB962C8B-B14F-4D97-AF65-F5344CB8AC3E}">
        <p14:creationId xmlns:p14="http://schemas.microsoft.com/office/powerpoint/2010/main" val="2804201259"/>
      </p:ext>
    </p:extLst>
  </p:cSld>
  <p:clrMapOvr>
    <a:masterClrMapping/>
  </p:clrMapOvr>
  <p:transition spd="med"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323528" y="1779687"/>
            <a:ext cx="8820472" cy="5078313"/>
          </a:xfrm>
          <a:custGeom>
            <a:avLst/>
            <a:gdLst>
              <a:gd name="connsiteX0" fmla="*/ 0 w 9144001"/>
              <a:gd name="connsiteY0" fmla="*/ 0 h 4247317"/>
              <a:gd name="connsiteX1" fmla="*/ 9144001 w 9144001"/>
              <a:gd name="connsiteY1" fmla="*/ 0 h 4247317"/>
              <a:gd name="connsiteX2" fmla="*/ 9144001 w 9144001"/>
              <a:gd name="connsiteY2" fmla="*/ 4247317 h 4247317"/>
              <a:gd name="connsiteX3" fmla="*/ 0 w 9144001"/>
              <a:gd name="connsiteY3" fmla="*/ 4247317 h 4247317"/>
              <a:gd name="connsiteX4" fmla="*/ 0 w 9144001"/>
              <a:gd name="connsiteY4" fmla="*/ 0 h 424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4247317">
                <a:moveTo>
                  <a:pt x="0" y="0"/>
                </a:moveTo>
                <a:lnTo>
                  <a:pt x="9144001" y="0"/>
                </a:lnTo>
                <a:lnTo>
                  <a:pt x="9144001" y="4247317"/>
                </a:lnTo>
                <a:lnTo>
                  <a:pt x="0" y="424731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CA" sz="5400" b="1" cap="all" dirty="0" smtClean="0">
                <a:ln w="9000" cmpd="sng">
                  <a:solidFill>
                    <a:srgbClr val="2B09A9"/>
                  </a:solidFill>
                  <a:prstDash val="solid"/>
                </a:ln>
                <a:solidFill>
                  <a:srgbClr val="00008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Income is money </a:t>
            </a:r>
            <a:r>
              <a:rPr lang="en-CA" sz="5400" b="1" cap="all" dirty="0">
                <a:ln w="9000" cmpd="sng">
                  <a:solidFill>
                    <a:srgbClr val="2B09A9"/>
                  </a:solidFill>
                  <a:prstDash val="solid"/>
                </a:ln>
                <a:solidFill>
                  <a:srgbClr val="00008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that </a:t>
            </a:r>
            <a:r>
              <a:rPr lang="en-CA" sz="5400" b="1" cap="all" dirty="0" smtClean="0">
                <a:ln w="9000" cmpd="sng">
                  <a:solidFill>
                    <a:srgbClr val="2B09A9"/>
                  </a:solidFill>
                  <a:prstDash val="solid"/>
                </a:ln>
                <a:solidFill>
                  <a:srgbClr val="00008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goes into your pockets.</a:t>
            </a:r>
          </a:p>
          <a:p>
            <a:r>
              <a:rPr lang="en-CA" sz="5400" b="1" cap="all" dirty="0">
                <a:ln w="9000" cmpd="sng">
                  <a:solidFill>
                    <a:srgbClr val="2B09A9"/>
                  </a:solidFill>
                  <a:prstDash val="solid"/>
                </a:ln>
                <a:solidFill>
                  <a:srgbClr val="00008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  <a:r>
              <a:rPr lang="en-CA" sz="5400" b="1" cap="all" dirty="0" smtClean="0">
                <a:ln w="9000" cmpd="sng">
                  <a:solidFill>
                    <a:srgbClr val="2B09A9"/>
                  </a:solidFill>
                  <a:prstDash val="solid"/>
                </a:ln>
                <a:solidFill>
                  <a:srgbClr val="00008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Ex: </a:t>
            </a:r>
            <a:r>
              <a:rPr lang="en-CA" sz="5400" b="1" cap="all" dirty="0">
                <a:ln w="9000" cmpd="sng">
                  <a:solidFill>
                    <a:srgbClr val="2B09A9"/>
                  </a:solidFill>
                  <a:prstDash val="solid"/>
                </a:ln>
                <a:solidFill>
                  <a:srgbClr val="00008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money that comes from </a:t>
            </a:r>
            <a:r>
              <a:rPr lang="en-CA" sz="5400" b="1" cap="all" dirty="0" smtClean="0">
                <a:ln w="9000" cmpd="sng">
                  <a:solidFill>
                    <a:srgbClr val="2B09A9"/>
                  </a:solidFill>
                  <a:prstDash val="solid"/>
                </a:ln>
                <a:solidFill>
                  <a:srgbClr val="00008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your job, rental houses </a:t>
            </a:r>
            <a:r>
              <a:rPr lang="en-CA" sz="5400" b="1" cap="all" dirty="0">
                <a:ln w="9000" cmpd="sng">
                  <a:solidFill>
                    <a:srgbClr val="2B09A9"/>
                  </a:solidFill>
                  <a:prstDash val="solid"/>
                </a:ln>
                <a:solidFill>
                  <a:srgbClr val="00008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that you own etc</a:t>
            </a:r>
          </a:p>
        </p:txBody>
      </p:sp>
      <p:pic>
        <p:nvPicPr>
          <p:cNvPr id="13" name="Picture 12" descr="coollogo_com-12779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0"/>
            <a:ext cx="7560840" cy="1892064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ollogo_com-1190623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60648"/>
            <a:ext cx="6869842" cy="1295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852936"/>
            <a:ext cx="91440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1484784"/>
            <a:ext cx="9144001" cy="59093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CA" sz="5400" dirty="0" smtClean="0">
                <a:effectLst>
                  <a:glow rad="228600">
                    <a:srgbClr val="C00000"/>
                  </a:glow>
                </a:effectLst>
              </a:rPr>
              <a:t>OUTCOME IS MONEY THAT </a:t>
            </a:r>
            <a:r>
              <a:rPr lang="en-CA" sz="5400" dirty="0" smtClean="0">
                <a:effectLst>
                  <a:glow rad="228600">
                    <a:srgbClr val="FF6600"/>
                  </a:glow>
                </a:effectLst>
              </a:rPr>
              <a:t>COMES OUT OF YOUR</a:t>
            </a:r>
            <a:r>
              <a:rPr lang="en-CA" sz="5400" dirty="0" smtClean="0">
                <a:effectLst>
                  <a:glow rad="228600">
                    <a:srgbClr val="FF4A00"/>
                  </a:glow>
                </a:effectLst>
              </a:rPr>
              <a:t> </a:t>
            </a:r>
            <a:r>
              <a:rPr lang="en-CA" sz="5400" dirty="0" smtClean="0">
                <a:effectLst>
                  <a:glow rad="228600">
                    <a:srgbClr val="FFC000"/>
                  </a:glow>
                </a:effectLst>
              </a:rPr>
              <a:t>POCKET.</a:t>
            </a:r>
          </a:p>
          <a:p>
            <a:r>
              <a:rPr lang="en-CA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en-CA" sz="5400" dirty="0" smtClean="0">
                <a:effectLst>
                  <a:glow rad="228600">
                    <a:srgbClr val="00CC00"/>
                  </a:glow>
                </a:effectLst>
              </a:rPr>
              <a:t>EX: THE MONEY YOU USE </a:t>
            </a:r>
            <a:r>
              <a:rPr lang="en-CA" sz="5400" dirty="0" smtClean="0">
                <a:effectLst>
                  <a:glow rad="228600">
                    <a:schemeClr val="tx2">
                      <a:lumMod val="50000"/>
                      <a:alpha val="40000"/>
                    </a:schemeClr>
                  </a:glow>
                </a:effectLst>
              </a:rPr>
              <a:t>WHEN YOU BUY A HOUSE OR </a:t>
            </a:r>
            <a:r>
              <a:rPr lang="en-CA" sz="5400" dirty="0" smtClean="0">
                <a:effectLst>
                  <a:glow rad="228600">
                    <a:srgbClr val="7030A0">
                      <a:alpha val="40000"/>
                    </a:srgbClr>
                  </a:glow>
                </a:effectLst>
              </a:rPr>
              <a:t>SIMPLY JUST GO SHOPPING?</a:t>
            </a:r>
            <a:r>
              <a:rPr lang="en-CA" sz="5400" dirty="0" smtClean="0"/>
              <a:t/>
            </a:r>
            <a:br>
              <a:rPr lang="en-CA" sz="5400" dirty="0" smtClean="0"/>
            </a:b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ollogo_com-127717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9047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988840"/>
            <a:ext cx="9144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4400" b="1" dirty="0" smtClean="0">
                <a:ln w="18000">
                  <a:solidFill>
                    <a:srgbClr val="F60000"/>
                  </a:solidFill>
                  <a:prstDash val="solid"/>
                  <a:miter lim="800000"/>
                </a:ln>
                <a:solidFill>
                  <a:srgbClr val="F6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BUDGET IT THE AMOUNT YOU CAN SPEND EACH MONTH</a:t>
            </a:r>
            <a:br>
              <a:rPr lang="en-CA" sz="4400" b="1" dirty="0" smtClean="0">
                <a:ln w="18000">
                  <a:solidFill>
                    <a:srgbClr val="F60000"/>
                  </a:solidFill>
                  <a:prstDash val="solid"/>
                  <a:miter lim="800000"/>
                </a:ln>
                <a:solidFill>
                  <a:srgbClr val="F6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CA" sz="4400" b="1" dirty="0" smtClean="0">
                <a:ln w="18000">
                  <a:solidFill>
                    <a:srgbClr val="F60000"/>
                  </a:solidFill>
                  <a:prstDash val="solid"/>
                  <a:miter lim="800000"/>
                </a:ln>
                <a:solidFill>
                  <a:srgbClr val="F6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                    EX: I CAN SPEND ONLY $1000 FOR GOODS EACH MONTH FOR A  FAMILY OF FOUR.</a:t>
            </a:r>
            <a:br>
              <a:rPr lang="en-CA" sz="4400" b="1" dirty="0" smtClean="0">
                <a:ln w="18000">
                  <a:solidFill>
                    <a:srgbClr val="F60000"/>
                  </a:solidFill>
                  <a:prstDash val="solid"/>
                  <a:miter lim="800000"/>
                </a:ln>
                <a:solidFill>
                  <a:srgbClr val="F6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en-CA" sz="4400" b="1" dirty="0">
              <a:ln w="18000">
                <a:solidFill>
                  <a:srgbClr val="F60000"/>
                </a:solidFill>
                <a:prstDash val="solid"/>
                <a:miter lim="800000"/>
              </a:ln>
              <a:solidFill>
                <a:srgbClr val="F6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1435</TotalTime>
  <Words>116</Words>
  <Application>Microsoft Office PowerPoint</Application>
  <PresentationFormat>On-screen Show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SOT</dc:creator>
  <cp:lastModifiedBy>Windows User</cp:lastModifiedBy>
  <cp:revision>23</cp:revision>
  <dcterms:created xsi:type="dcterms:W3CDTF">2014-01-15T00:13:28Z</dcterms:created>
  <dcterms:modified xsi:type="dcterms:W3CDTF">2014-01-21T17:27:52Z</dcterms:modified>
</cp:coreProperties>
</file>