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8" autoAdjust="0"/>
    <p:restoredTop sz="94660"/>
  </p:normalViewPr>
  <p:slideViewPr>
    <p:cSldViewPr>
      <p:cViewPr varScale="1">
        <p:scale>
          <a:sx n="78" d="100"/>
          <a:sy n="78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9892-2D3C-4275-B48A-7D02D67AD949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A6C0-8D50-4438-A9E7-708A4D764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3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9892-2D3C-4275-B48A-7D02D67AD949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A6C0-8D50-4438-A9E7-708A4D764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9892-2D3C-4275-B48A-7D02D67AD949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A6C0-8D50-4438-A9E7-708A4D764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7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9892-2D3C-4275-B48A-7D02D67AD949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A6C0-8D50-4438-A9E7-708A4D764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21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9892-2D3C-4275-B48A-7D02D67AD949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A6C0-8D50-4438-A9E7-708A4D764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6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9892-2D3C-4275-B48A-7D02D67AD949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A6C0-8D50-4438-A9E7-708A4D764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3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9892-2D3C-4275-B48A-7D02D67AD949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A6C0-8D50-4438-A9E7-708A4D764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7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9892-2D3C-4275-B48A-7D02D67AD949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A6C0-8D50-4438-A9E7-708A4D764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2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9892-2D3C-4275-B48A-7D02D67AD949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A6C0-8D50-4438-A9E7-708A4D764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2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9892-2D3C-4275-B48A-7D02D67AD949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A6C0-8D50-4438-A9E7-708A4D764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0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9892-2D3C-4275-B48A-7D02D67AD949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A6C0-8D50-4438-A9E7-708A4D764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4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29892-2D3C-4275-B48A-7D02D67AD949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1A6C0-8D50-4438-A9E7-708A4D764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695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richkidsmartki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FINANCIAL MANAGEMENT</a:t>
            </a:r>
            <a:br>
              <a:rPr lang="en-US" dirty="0" smtClean="0"/>
            </a:br>
            <a:r>
              <a:rPr lang="en-US" dirty="0" smtClean="0"/>
              <a:t>2013-2014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Danielle, Breanna, Trinity, Sarah, Jada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71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Education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Asset-</a:t>
            </a:r>
            <a:r>
              <a:rPr lang="en-US" sz="2400" dirty="0" smtClean="0"/>
              <a:t> puts money into your pocket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Liability-</a:t>
            </a:r>
            <a:r>
              <a:rPr lang="en-US" sz="2400" dirty="0" smtClean="0"/>
              <a:t> takes money out of your pocket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Interest-</a:t>
            </a:r>
            <a:r>
              <a:rPr lang="en-US" sz="2400" dirty="0" smtClean="0"/>
              <a:t> a fee for the use of money over time/money earned on a savings account.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Profit-</a:t>
            </a:r>
            <a:r>
              <a:rPr lang="en-US" sz="2400" dirty="0" smtClean="0"/>
              <a:t> a financial gain/benefit. 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Passive Income- </a:t>
            </a:r>
            <a:r>
              <a:rPr lang="en-US" sz="2400" dirty="0" smtClean="0"/>
              <a:t>an income received on a regular basis with little effort required to maintain it.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Credit-</a:t>
            </a:r>
            <a:r>
              <a:rPr lang="en-US" sz="2400" dirty="0" smtClean="0"/>
              <a:t> the ability to buy goods before payment, based on the trust that the payment will be made in the future.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Budget-</a:t>
            </a:r>
            <a:r>
              <a:rPr lang="en-US" sz="2400" dirty="0" smtClean="0"/>
              <a:t> an estimate of income/expenditure for a set period of time.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087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Cash Flow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2060"/>
                </a:solidFill>
              </a:rPr>
              <a:t>Cash Flow- the total money being transported in and out of a business.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Cash is received from assets and investments (ex: stocks, bonds, rental properties.)</a:t>
            </a:r>
            <a:endParaRPr lang="en-US" sz="1800" b="1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This is the cash-flow pattern of an asset: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358297"/>
              </p:ext>
            </p:extLst>
          </p:nvPr>
        </p:nvGraphicFramePr>
        <p:xfrm>
          <a:off x="838200" y="3962400"/>
          <a:ext cx="2133600" cy="1981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133600"/>
              </a:tblGrid>
              <a:tr h="990600">
                <a:tc>
                  <a:txBody>
                    <a:bodyPr/>
                    <a:lstStyle/>
                    <a:p>
                      <a:r>
                        <a:rPr lang="en-US" dirty="0" smtClean="0"/>
                        <a:t>Income </a:t>
                      </a:r>
                      <a:endParaRPr lang="en-US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Expenses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592572"/>
              </p:ext>
            </p:extLst>
          </p:nvPr>
        </p:nvGraphicFramePr>
        <p:xfrm>
          <a:off x="4953000" y="3962400"/>
          <a:ext cx="2819400" cy="1981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78373"/>
                <a:gridCol w="1441027"/>
              </a:tblGrid>
              <a:tr h="1981200">
                <a:tc>
                  <a:txBody>
                    <a:bodyPr/>
                    <a:lstStyle/>
                    <a:p>
                      <a:r>
                        <a:rPr lang="en-US" dirty="0" smtClean="0"/>
                        <a:t>Assets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Liabilities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 flipV="1">
            <a:off x="2590800" y="4419600"/>
            <a:ext cx="2667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http://ts3.mm.bing.net/th?id=H.4965082181666014&amp;w=246&amp;h=153&amp;c=7&amp;rs=1&amp;url=http%3a%2f%2fbizcoachholly.wordpress.com%2f2011%2f04%2f19%2fcash-flow-collecting-your-due%2f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"/>
            <a:ext cx="2343150" cy="145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16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difference between wealthy and rich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 rich may have a lot of money, but if they quit their jobs, they will not survive. Wealthy people build a sustainable wall of assets so that they can survive on their assets.</a:t>
            </a:r>
          </a:p>
        </p:txBody>
      </p:sp>
      <p:pic>
        <p:nvPicPr>
          <p:cNvPr id="2050" name="Picture 2" descr="http://ts2.mm.bing.net/th?id=H.4987239900709569&amp;w=240&amp;h=139&amp;c=7&amp;rs=1&amp;url=http%3a%2f%2fwww.business-clipart.com%2fbusiness_clipart_images%2fsuccessful_cartoon_businessman_attracting_money_with_a_magnet_0521-1011-0417-0147.html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925825"/>
            <a:ext cx="3865366" cy="2238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s2.mm.bing.net/th?id=H.4920045196806629&amp;w=149&amp;h=151&amp;c=7&amp;rs=1&amp;url=http%3a%2f%2fwww.hittoon.com%2fcliparts%2fwealthy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29" y="4114800"/>
            <a:ext cx="2406103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427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Down Payment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Down payment is a payment used when purchasing an expensive item, where the costumer pays a portion of the total amount and then continues to pay small portions overtime. </a:t>
            </a:r>
          </a:p>
          <a:p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Down payment is used when buying rental properties, where you pay your down payment of the property while receiving your positive cash flow.</a:t>
            </a:r>
          </a:p>
          <a:p>
            <a:pPr marL="0" indent="0" algn="ctr">
              <a:buNone/>
            </a:pPr>
            <a:r>
              <a:rPr lang="en-US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Here is an example of a rental property:</a:t>
            </a:r>
          </a:p>
          <a:p>
            <a:pPr marL="0" indent="0" algn="ctr">
              <a:buNone/>
            </a:pPr>
            <a:endParaRPr lang="en-US" sz="2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349592"/>
              </p:ext>
            </p:extLst>
          </p:nvPr>
        </p:nvGraphicFramePr>
        <p:xfrm>
          <a:off x="1524000" y="5029200"/>
          <a:ext cx="6096000" cy="16764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096000"/>
              </a:tblGrid>
              <a:tr h="1676400">
                <a:tc>
                  <a:txBody>
                    <a:bodyPr/>
                    <a:lstStyle/>
                    <a:p>
                      <a:r>
                        <a:rPr lang="en-US" dirty="0" smtClean="0"/>
                        <a:t>Condo:</a:t>
                      </a:r>
                      <a:r>
                        <a:rPr lang="en-US" baseline="0" dirty="0" smtClean="0"/>
                        <a:t> 2BR/1BA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Cost: $55,000                                     Mortgage: $50,000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Down pay: $5,000                             Cash Flow: +$160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http://ts3.mm.bing.net/th?id=H.4749736872706666&amp;w=197&amp;h=139&amp;c=7&amp;rs=1&amp;url=http%3a%2f%2fdesignbeep.com%2f2013%2f01%2f10%2ftop-5-ways-to-lose-your-freelance-design-job%2f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609" y="0"/>
            <a:ext cx="237590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31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Credit 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Credit is used to purchase items before payment, and then pay due payment later.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If you don’t make your payment when due, interest is added. Interest is a fee added to your payment that continues to grow at a certain rate.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Credit score is used by lenders to determine if the consumers have bad debt, their interest rates and their credit limits. 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ts4.mm.bing.net/th?id=H.4760517238394663&amp;w=211&amp;h=144&amp;c=7&amp;rs=1&amp;url=http%3a%2f%2fwww.mybudget360.com%2fendgame-credit-card-nation-40-year-credit-card-bull-market-over%2f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387" y="228600"/>
            <a:ext cx="2009775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s1.mm.bing.net/th?id=H.4874475587569932&amp;w=143&amp;h=145&amp;c=7&amp;rs=1&amp;url=http%3a%2f%2fwww.oneincomedollar.com%2f2011%2f04%2fwhy-is-good-credit-file-important.html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800600"/>
            <a:ext cx="2438400" cy="193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74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Cash-flow patterns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9608781"/>
              </p:ext>
            </p:extLst>
          </p:nvPr>
        </p:nvGraphicFramePr>
        <p:xfrm>
          <a:off x="609600" y="1600200"/>
          <a:ext cx="1676400" cy="20040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76400"/>
              </a:tblGrid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Income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sz="1050" b="0" baseline="0" dirty="0" smtClean="0"/>
                        <a:t>Salary </a:t>
                      </a:r>
                      <a:endParaRPr lang="en-US" sz="1050" b="0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Expenses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sz="1050" dirty="0" smtClean="0"/>
                        <a:t>Taxes </a:t>
                      </a:r>
                    </a:p>
                    <a:p>
                      <a:r>
                        <a:rPr lang="en-US" sz="1050" dirty="0" smtClean="0"/>
                        <a:t>Rent</a:t>
                      </a:r>
                    </a:p>
                    <a:p>
                      <a:r>
                        <a:rPr lang="en-US" sz="1050" dirty="0" smtClean="0"/>
                        <a:t>Food</a:t>
                      </a:r>
                      <a:r>
                        <a:rPr lang="en-US" sz="1050" baseline="0" dirty="0" smtClean="0"/>
                        <a:t> </a:t>
                      </a:r>
                    </a:p>
                    <a:p>
                      <a:r>
                        <a:rPr lang="en-US" sz="1050" baseline="0" dirty="0" smtClean="0"/>
                        <a:t>Transportation </a:t>
                      </a:r>
                    </a:p>
                    <a:p>
                      <a:r>
                        <a:rPr lang="en-US" sz="1050" baseline="0" dirty="0" smtClean="0"/>
                        <a:t>Clothes 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99167"/>
              </p:ext>
            </p:extLst>
          </p:nvPr>
        </p:nvGraphicFramePr>
        <p:xfrm>
          <a:off x="304800" y="3810000"/>
          <a:ext cx="2286000" cy="1752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43000"/>
                <a:gridCol w="1143000"/>
              </a:tblGrid>
              <a:tr h="1752600">
                <a:tc>
                  <a:txBody>
                    <a:bodyPr/>
                    <a:lstStyle/>
                    <a:p>
                      <a:r>
                        <a:rPr lang="en-US" dirty="0" smtClean="0"/>
                        <a:t>Assets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Liabilities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55362"/>
              </p:ext>
            </p:extLst>
          </p:nvPr>
        </p:nvGraphicFramePr>
        <p:xfrm>
          <a:off x="3581400" y="1600200"/>
          <a:ext cx="1600200" cy="1981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00200"/>
              </a:tblGrid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Income </a:t>
                      </a:r>
                    </a:p>
                    <a:p>
                      <a:r>
                        <a:rPr lang="en-US" sz="1050" b="0" dirty="0" smtClean="0"/>
                        <a:t>Salary </a:t>
                      </a:r>
                      <a:endParaRPr lang="en-US" sz="1050" b="0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Expenses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sz="1050" dirty="0" smtClean="0"/>
                        <a:t>Taxes</a:t>
                      </a:r>
                    </a:p>
                    <a:p>
                      <a:r>
                        <a:rPr lang="en-US" sz="1050" dirty="0" smtClean="0"/>
                        <a:t>Mortgage payment</a:t>
                      </a:r>
                    </a:p>
                    <a:p>
                      <a:r>
                        <a:rPr lang="en-US" sz="1050" dirty="0" smtClean="0"/>
                        <a:t>Trans</a:t>
                      </a:r>
                      <a:r>
                        <a:rPr lang="en-US" sz="1100" dirty="0" smtClean="0"/>
                        <a:t>portation</a:t>
                      </a:r>
                    </a:p>
                    <a:p>
                      <a:r>
                        <a:rPr lang="en-US" sz="1100" dirty="0" smtClean="0"/>
                        <a:t>Food</a:t>
                      </a:r>
                    </a:p>
                    <a:p>
                      <a:r>
                        <a:rPr lang="en-US" sz="1050" dirty="0" smtClean="0"/>
                        <a:t>Clothing</a:t>
                      </a:r>
                      <a:endParaRPr lang="en-US" sz="11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687324"/>
              </p:ext>
            </p:extLst>
          </p:nvPr>
        </p:nvGraphicFramePr>
        <p:xfrm>
          <a:off x="3276600" y="3810000"/>
          <a:ext cx="2362200" cy="1752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81100"/>
                <a:gridCol w="1181100"/>
              </a:tblGrid>
              <a:tr h="1752600">
                <a:tc>
                  <a:txBody>
                    <a:bodyPr/>
                    <a:lstStyle/>
                    <a:p>
                      <a:r>
                        <a:rPr lang="en-US" dirty="0" smtClean="0"/>
                        <a:t>Assets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Liabilities</a:t>
                      </a:r>
                    </a:p>
                    <a:p>
                      <a:r>
                        <a:rPr lang="en-US" sz="1050" b="0" dirty="0" smtClean="0"/>
                        <a:t>Mortgage</a:t>
                      </a:r>
                    </a:p>
                    <a:p>
                      <a:r>
                        <a:rPr lang="en-US" sz="1050" b="0" dirty="0" smtClean="0"/>
                        <a:t>Consumer loan</a:t>
                      </a:r>
                    </a:p>
                    <a:p>
                      <a:r>
                        <a:rPr lang="en-US" sz="1050" b="0" dirty="0" smtClean="0"/>
                        <a:t>Credit cards</a:t>
                      </a:r>
                      <a:endParaRPr lang="en-US" sz="105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890458"/>
              </p:ext>
            </p:extLst>
          </p:nvPr>
        </p:nvGraphicFramePr>
        <p:xfrm>
          <a:off x="6324600" y="3810000"/>
          <a:ext cx="2362200" cy="1752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81100"/>
                <a:gridCol w="1181100"/>
              </a:tblGrid>
              <a:tr h="1752600">
                <a:tc>
                  <a:txBody>
                    <a:bodyPr/>
                    <a:lstStyle/>
                    <a:p>
                      <a:r>
                        <a:rPr lang="en-US" dirty="0" smtClean="0"/>
                        <a:t>Assets</a:t>
                      </a:r>
                    </a:p>
                    <a:p>
                      <a:r>
                        <a:rPr lang="en-US" sz="1050" b="0" dirty="0" smtClean="0"/>
                        <a:t>Real estate </a:t>
                      </a:r>
                    </a:p>
                    <a:p>
                      <a:r>
                        <a:rPr lang="en-US" sz="1050" b="0" dirty="0" smtClean="0"/>
                        <a:t>Stocks</a:t>
                      </a:r>
                    </a:p>
                    <a:p>
                      <a:r>
                        <a:rPr lang="en-US" sz="1050" b="0" dirty="0" smtClean="0"/>
                        <a:t>Bonds</a:t>
                      </a:r>
                    </a:p>
                    <a:p>
                      <a:r>
                        <a:rPr lang="en-US" sz="1050" b="0" dirty="0" smtClean="0"/>
                        <a:t>Notes </a:t>
                      </a:r>
                    </a:p>
                    <a:p>
                      <a:r>
                        <a:rPr lang="en-US" sz="1050" b="0" dirty="0" smtClean="0"/>
                        <a:t>Intellectual </a:t>
                      </a:r>
                    </a:p>
                    <a:p>
                      <a:r>
                        <a:rPr lang="en-US" sz="1050" b="0" dirty="0" smtClean="0"/>
                        <a:t>Property 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Liabilities</a:t>
                      </a:r>
                    </a:p>
                    <a:p>
                      <a:r>
                        <a:rPr lang="en-US" sz="1050" b="0" dirty="0" smtClean="0"/>
                        <a:t>Mortgage </a:t>
                      </a:r>
                    </a:p>
                    <a:p>
                      <a:r>
                        <a:rPr lang="en-US" sz="1050" b="0" dirty="0" smtClean="0"/>
                        <a:t>Consumer loans</a:t>
                      </a:r>
                    </a:p>
                    <a:p>
                      <a:r>
                        <a:rPr lang="en-US" sz="1050" b="0" dirty="0" smtClean="0"/>
                        <a:t>Credit cards</a:t>
                      </a:r>
                      <a:endParaRPr lang="en-US" sz="105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786138"/>
              </p:ext>
            </p:extLst>
          </p:nvPr>
        </p:nvGraphicFramePr>
        <p:xfrm>
          <a:off x="6705600" y="1600200"/>
          <a:ext cx="1600200" cy="17932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00200"/>
              </a:tblGrid>
              <a:tr h="787400">
                <a:tc>
                  <a:txBody>
                    <a:bodyPr/>
                    <a:lstStyle/>
                    <a:p>
                      <a:r>
                        <a:rPr lang="en-US" dirty="0" smtClean="0"/>
                        <a:t>Income</a:t>
                      </a:r>
                    </a:p>
                    <a:p>
                      <a:r>
                        <a:rPr lang="en-US" sz="1050" b="0" dirty="0" smtClean="0"/>
                        <a:t>Rental</a:t>
                      </a:r>
                      <a:r>
                        <a:rPr lang="en-US" sz="1050" b="0" baseline="0" dirty="0" smtClean="0"/>
                        <a:t> income</a:t>
                      </a:r>
                    </a:p>
                    <a:p>
                      <a:r>
                        <a:rPr lang="en-US" sz="1050" b="0" baseline="0" dirty="0" smtClean="0"/>
                        <a:t>Dividend</a:t>
                      </a:r>
                    </a:p>
                    <a:p>
                      <a:r>
                        <a:rPr lang="en-US" sz="1050" b="0" baseline="0" dirty="0" smtClean="0"/>
                        <a:t>Interest</a:t>
                      </a:r>
                    </a:p>
                    <a:p>
                      <a:r>
                        <a:rPr lang="en-US" sz="1050" b="0" baseline="0" dirty="0" smtClean="0"/>
                        <a:t>roy</a:t>
                      </a:r>
                      <a:r>
                        <a:rPr lang="en-US" sz="1050" b="1" baseline="0" dirty="0" smtClean="0"/>
                        <a:t>alties</a:t>
                      </a:r>
                      <a:endParaRPr lang="en-US" sz="1050" b="0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Expenses</a:t>
                      </a:r>
                    </a:p>
                    <a:p>
                      <a:r>
                        <a:rPr lang="en-US" sz="1050" b="0" dirty="0" smtClean="0"/>
                        <a:t>Taxes</a:t>
                      </a:r>
                      <a:r>
                        <a:rPr lang="en-US" sz="1050" b="0" baseline="0" dirty="0" smtClean="0"/>
                        <a:t> </a:t>
                      </a:r>
                    </a:p>
                    <a:p>
                      <a:r>
                        <a:rPr lang="en-US" sz="1050" b="0" baseline="0" dirty="0" smtClean="0"/>
                        <a:t>Mortgage payment</a:t>
                      </a:r>
                      <a:endParaRPr lang="en-US" sz="1050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2" name="Elbow Connector 21"/>
          <p:cNvCxnSpPr/>
          <p:nvPr/>
        </p:nvCxnSpPr>
        <p:spPr>
          <a:xfrm>
            <a:off x="914400" y="2133600"/>
            <a:ext cx="1752601" cy="12192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8" idx="1"/>
          </p:cNvCxnSpPr>
          <p:nvPr/>
        </p:nvCxnSpPr>
        <p:spPr>
          <a:xfrm rot="10800000" flipH="1">
            <a:off x="6324600" y="2133600"/>
            <a:ext cx="457200" cy="2552700"/>
          </a:xfrm>
          <a:prstGeom prst="curvedConnector4">
            <a:avLst>
              <a:gd name="adj1" fmla="val -50000"/>
              <a:gd name="adj2" fmla="val 6716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85800" y="990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Poor Dad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633216" y="990600"/>
            <a:ext cx="1548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Middle-Class Dad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705600" y="11752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Rich Dad</a:t>
            </a:r>
            <a:endParaRPr lang="en-US" dirty="0"/>
          </a:p>
        </p:txBody>
      </p:sp>
      <p:sp>
        <p:nvSpPr>
          <p:cNvPr id="45" name="Freeform 44"/>
          <p:cNvSpPr/>
          <p:nvPr/>
        </p:nvSpPr>
        <p:spPr>
          <a:xfrm>
            <a:off x="3840480" y="2170176"/>
            <a:ext cx="1849676" cy="2327334"/>
          </a:xfrm>
          <a:custGeom>
            <a:avLst/>
            <a:gdLst>
              <a:gd name="connsiteX0" fmla="*/ 0 w 1849676"/>
              <a:gd name="connsiteY0" fmla="*/ 0 h 2327334"/>
              <a:gd name="connsiteX1" fmla="*/ 1280160 w 1849676"/>
              <a:gd name="connsiteY1" fmla="*/ 2316480 h 2327334"/>
              <a:gd name="connsiteX2" fmla="*/ 1060704 w 1849676"/>
              <a:gd name="connsiteY2" fmla="*/ 865632 h 2327334"/>
              <a:gd name="connsiteX3" fmla="*/ 1792224 w 1849676"/>
              <a:gd name="connsiteY3" fmla="*/ 768096 h 2327334"/>
              <a:gd name="connsiteX4" fmla="*/ 1804416 w 1849676"/>
              <a:gd name="connsiteY4" fmla="*/ 768096 h 2327334"/>
              <a:gd name="connsiteX5" fmla="*/ 1816608 w 1849676"/>
              <a:gd name="connsiteY5" fmla="*/ 731520 h 2327334"/>
              <a:gd name="connsiteX6" fmla="*/ 1816608 w 1849676"/>
              <a:gd name="connsiteY6" fmla="*/ 731520 h 2327334"/>
              <a:gd name="connsiteX7" fmla="*/ 1792224 w 1849676"/>
              <a:gd name="connsiteY7" fmla="*/ 780288 h 2327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9676" h="2327334">
                <a:moveTo>
                  <a:pt x="0" y="0"/>
                </a:moveTo>
                <a:cubicBezTo>
                  <a:pt x="551688" y="1086104"/>
                  <a:pt x="1103376" y="2172208"/>
                  <a:pt x="1280160" y="2316480"/>
                </a:cubicBezTo>
                <a:cubicBezTo>
                  <a:pt x="1456944" y="2460752"/>
                  <a:pt x="975360" y="1123696"/>
                  <a:pt x="1060704" y="865632"/>
                </a:cubicBezTo>
                <a:cubicBezTo>
                  <a:pt x="1146048" y="607568"/>
                  <a:pt x="1668272" y="784352"/>
                  <a:pt x="1792224" y="768096"/>
                </a:cubicBezTo>
                <a:cubicBezTo>
                  <a:pt x="1916176" y="751840"/>
                  <a:pt x="1800352" y="774192"/>
                  <a:pt x="1804416" y="768096"/>
                </a:cubicBezTo>
                <a:cubicBezTo>
                  <a:pt x="1808480" y="762000"/>
                  <a:pt x="1816608" y="731520"/>
                  <a:pt x="1816608" y="731520"/>
                </a:cubicBezTo>
                <a:lnTo>
                  <a:pt x="1816608" y="731520"/>
                </a:lnTo>
                <a:lnTo>
                  <a:pt x="1792224" y="78028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/>
          <p:cNvSpPr/>
          <p:nvPr/>
        </p:nvSpPr>
        <p:spPr>
          <a:xfrm rot="5400000">
            <a:off x="5690156" y="2743200"/>
            <a:ext cx="329644" cy="381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/>
          <p:cNvSpPr/>
          <p:nvPr/>
        </p:nvSpPr>
        <p:spPr>
          <a:xfrm rot="20346891">
            <a:off x="3665220" y="2112262"/>
            <a:ext cx="350520" cy="1158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51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3276600"/>
          </a:xfrm>
        </p:spPr>
        <p:txBody>
          <a:bodyPr/>
          <a:lstStyle/>
          <a:p>
            <a:r>
              <a:rPr lang="en-US" dirty="0">
                <a:hlinkClick r:id="rId2"/>
              </a:rPr>
              <a:t>http://www.richkidsmartkid.com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3" y="2558218"/>
            <a:ext cx="7162799" cy="429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0"/>
            <a:ext cx="2438400" cy="2472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119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412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FINANCIAL MANAGEMENT 2013-2014</vt:lpstr>
      <vt:lpstr>Financial Education Terms</vt:lpstr>
      <vt:lpstr>Cash Flow </vt:lpstr>
      <vt:lpstr>The difference between wealthy and rich class?</vt:lpstr>
      <vt:lpstr>Down Payment</vt:lpstr>
      <vt:lpstr>Credit </vt:lpstr>
      <vt:lpstr>Cash-flow patterns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MANAGEMENT 2013-2014</dc:title>
  <dc:creator>Windows User</dc:creator>
  <cp:lastModifiedBy>Windows User</cp:lastModifiedBy>
  <cp:revision>15</cp:revision>
  <dcterms:created xsi:type="dcterms:W3CDTF">2014-01-14T16:10:23Z</dcterms:created>
  <dcterms:modified xsi:type="dcterms:W3CDTF">2014-01-21T17:14:06Z</dcterms:modified>
</cp:coreProperties>
</file>