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2A54EC-012E-454D-B667-7D58E8D8CD47}" type="datetimeFigureOut">
              <a:rPr lang="en-CA" smtClean="0"/>
              <a:t>20/07/2010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AF2DB5-2174-4D1E-836C-BA61E33BD09C}"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11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8AF2DB5-2174-4D1E-836C-BA61E33BD09C}" type="slidenum">
              <a:rPr lang="en-CA" smtClean="0"/>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795C76D-BF17-4449-AE94-68718A106921}" type="datetimeFigureOut">
              <a:rPr lang="en-CA" smtClean="0"/>
              <a:t>20/07/2010</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95709C0F-63F1-4743-AFA5-153007B1ECDE}"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95C76D-BF17-4449-AE94-68718A106921}" type="datetimeFigureOut">
              <a:rPr lang="en-CA" smtClean="0"/>
              <a:t>20/07/2010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709C0F-63F1-4743-AFA5-153007B1ECD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95C76D-BF17-4449-AE94-68718A106921}" type="datetimeFigureOut">
              <a:rPr lang="en-CA" smtClean="0"/>
              <a:t>20/07/2010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709C0F-63F1-4743-AFA5-153007B1ECD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95C76D-BF17-4449-AE94-68718A106921}" type="datetimeFigureOut">
              <a:rPr lang="en-CA" smtClean="0"/>
              <a:t>20/07/2010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709C0F-63F1-4743-AFA5-153007B1ECDE}"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95C76D-BF17-4449-AE94-68718A106921}" type="datetimeFigureOut">
              <a:rPr lang="en-CA" smtClean="0"/>
              <a:t>20/07/2010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709C0F-63F1-4743-AFA5-153007B1ECDE}"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95C76D-BF17-4449-AE94-68718A106921}" type="datetimeFigureOut">
              <a:rPr lang="en-CA" smtClean="0"/>
              <a:t>20/07/2010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709C0F-63F1-4743-AFA5-153007B1ECDE}"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795C76D-BF17-4449-AE94-68718A106921}" type="datetimeFigureOut">
              <a:rPr lang="en-CA" smtClean="0"/>
              <a:t>20/07/2010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5709C0F-63F1-4743-AFA5-153007B1ECDE}"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795C76D-BF17-4449-AE94-68718A106921}" type="datetimeFigureOut">
              <a:rPr lang="en-CA" smtClean="0"/>
              <a:t>20/07/2010</a:t>
            </a:fld>
            <a:endParaRPr lang="en-CA"/>
          </a:p>
        </p:txBody>
      </p:sp>
      <p:sp>
        <p:nvSpPr>
          <p:cNvPr id="8" name="Slide Number Placeholder 7"/>
          <p:cNvSpPr>
            <a:spLocks noGrp="1"/>
          </p:cNvSpPr>
          <p:nvPr>
            <p:ph type="sldNum" sz="quarter" idx="11"/>
          </p:nvPr>
        </p:nvSpPr>
        <p:spPr/>
        <p:txBody>
          <a:bodyPr/>
          <a:lstStyle/>
          <a:p>
            <a:fld id="{95709C0F-63F1-4743-AFA5-153007B1ECDE}" type="slidenum">
              <a:rPr lang="en-CA" smtClean="0"/>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5C76D-BF17-4449-AE94-68718A106921}" type="datetimeFigureOut">
              <a:rPr lang="en-CA" smtClean="0"/>
              <a:t>20/07/2010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5709C0F-63F1-4743-AFA5-153007B1ECD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95C76D-BF17-4449-AE94-68718A106921}" type="datetimeFigureOut">
              <a:rPr lang="en-CA" smtClean="0"/>
              <a:t>20/07/2010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156448" y="6422064"/>
            <a:ext cx="762000" cy="365125"/>
          </a:xfrm>
        </p:spPr>
        <p:txBody>
          <a:bodyPr/>
          <a:lstStyle/>
          <a:p>
            <a:fld id="{95709C0F-63F1-4743-AFA5-153007B1ECDE}"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795C76D-BF17-4449-AE94-68718A106921}" type="datetimeFigureOut">
              <a:rPr lang="en-CA" smtClean="0"/>
              <a:t>20/07/2010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709C0F-63F1-4743-AFA5-153007B1ECDE}"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795C76D-BF17-4449-AE94-68718A106921}" type="datetimeFigureOut">
              <a:rPr lang="en-CA" smtClean="0"/>
              <a:t>20/07/2010</a:t>
            </a:fld>
            <a:endParaRPr lang="en-CA"/>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CA"/>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5709C0F-63F1-4743-AFA5-153007B1ECDE}"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6600" dirty="0" smtClean="0"/>
              <a:t>Credit</a:t>
            </a:r>
            <a:endParaRPr lang="en-CA" sz="6600" dirty="0"/>
          </a:p>
        </p:txBody>
      </p:sp>
      <p:sp>
        <p:nvSpPr>
          <p:cNvPr id="3" name="Subtitle 2"/>
          <p:cNvSpPr>
            <a:spLocks noGrp="1"/>
          </p:cNvSpPr>
          <p:nvPr>
            <p:ph type="subTitle" idx="1"/>
          </p:nvPr>
        </p:nvSpPr>
        <p:spPr/>
        <p:txBody>
          <a:bodyPr>
            <a:normAutofit/>
          </a:bodyPr>
          <a:lstStyle/>
          <a:p>
            <a:r>
              <a:rPr lang="en-CA" sz="2400" dirty="0" smtClean="0"/>
              <a:t>Buy Now, Pay Later – Where’s the Catch?</a:t>
            </a:r>
            <a:endParaRPr lang="en-CA" sz="2400" dirty="0"/>
          </a:p>
        </p:txBody>
      </p:sp>
      <p:pic>
        <p:nvPicPr>
          <p:cNvPr id="15362" name="Picture 2" descr="http://www.utvet.com/images/credit-cards.jpg"/>
          <p:cNvPicPr>
            <a:picLocks noChangeAspect="1" noChangeArrowheads="1"/>
          </p:cNvPicPr>
          <p:nvPr/>
        </p:nvPicPr>
        <p:blipFill>
          <a:blip r:embed="rId3" cstate="print"/>
          <a:srcRect/>
          <a:stretch>
            <a:fillRect/>
          </a:stretch>
        </p:blipFill>
        <p:spPr bwMode="auto">
          <a:xfrm>
            <a:off x="179512" y="4509120"/>
            <a:ext cx="2411760" cy="216207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Credit Bureau</a:t>
            </a:r>
            <a:endParaRPr lang="en-CA" dirty="0">
              <a:solidFill>
                <a:schemeClr val="accent3"/>
              </a:solidFill>
            </a:endParaRPr>
          </a:p>
        </p:txBody>
      </p:sp>
      <p:sp>
        <p:nvSpPr>
          <p:cNvPr id="3" name="Content Placeholder 2"/>
          <p:cNvSpPr>
            <a:spLocks noGrp="1"/>
          </p:cNvSpPr>
          <p:nvPr>
            <p:ph idx="1"/>
          </p:nvPr>
        </p:nvSpPr>
        <p:spPr/>
        <p:txBody>
          <a:bodyPr/>
          <a:lstStyle/>
          <a:p>
            <a:r>
              <a:rPr lang="en-CA" dirty="0" smtClean="0"/>
              <a:t>Collects information on whether bills and loan payments are paid.  Provides a rating of risk, dependent on the person’s “character”.</a:t>
            </a:r>
          </a:p>
          <a:p>
            <a:pPr>
              <a:buNone/>
            </a:pP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Co-signer</a:t>
            </a:r>
            <a:endParaRPr lang="en-CA" dirty="0">
              <a:solidFill>
                <a:schemeClr val="accent3"/>
              </a:solidFill>
            </a:endParaRPr>
          </a:p>
        </p:txBody>
      </p:sp>
      <p:sp>
        <p:nvSpPr>
          <p:cNvPr id="3" name="Content Placeholder 2"/>
          <p:cNvSpPr>
            <a:spLocks noGrp="1"/>
          </p:cNvSpPr>
          <p:nvPr>
            <p:ph idx="1"/>
          </p:nvPr>
        </p:nvSpPr>
        <p:spPr/>
        <p:txBody>
          <a:bodyPr/>
          <a:lstStyle/>
          <a:p>
            <a:r>
              <a:rPr lang="en-CA" dirty="0" smtClean="0"/>
              <a:t>Any person, with established credit, that is willing to help someone else get credit (a loan or credit card).  If the borrower defaults (fails to make payments as described in the loan agreement) on the loan, then it is up to </a:t>
            </a:r>
            <a:r>
              <a:rPr lang="en-CA" smtClean="0"/>
              <a:t>the co-signer </a:t>
            </a:r>
            <a:r>
              <a:rPr lang="en-CA" dirty="0" smtClean="0"/>
              <a:t>to pay.</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What do you think...</a:t>
            </a:r>
            <a:endParaRPr lang="en-CA" dirty="0">
              <a:solidFill>
                <a:schemeClr val="accent3"/>
              </a:solidFill>
            </a:endParaRPr>
          </a:p>
        </p:txBody>
      </p:sp>
      <p:sp>
        <p:nvSpPr>
          <p:cNvPr id="3" name="Content Placeholder 2"/>
          <p:cNvSpPr>
            <a:spLocks noGrp="1"/>
          </p:cNvSpPr>
          <p:nvPr>
            <p:ph idx="1"/>
          </p:nvPr>
        </p:nvSpPr>
        <p:spPr/>
        <p:txBody>
          <a:bodyPr/>
          <a:lstStyle/>
          <a:p>
            <a:r>
              <a:rPr lang="en-CA" dirty="0" smtClean="0"/>
              <a:t>If you ever wanted to get a loan or a credit card what would you have to do?</a:t>
            </a:r>
          </a:p>
          <a:p>
            <a:r>
              <a:rPr lang="en-CA" dirty="0" smtClean="0"/>
              <a:t>Could you get one right now? Why or why not?</a:t>
            </a:r>
          </a:p>
          <a:p>
            <a:endParaRPr lang="en-CA" dirty="0" smtClean="0"/>
          </a:p>
          <a:p>
            <a:r>
              <a:rPr lang="en-CA" dirty="0" smtClean="0"/>
              <a:t>What do you think credit 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Credit</a:t>
            </a:r>
            <a:endParaRPr lang="en-CA" dirty="0">
              <a:solidFill>
                <a:schemeClr val="accent3"/>
              </a:solidFill>
            </a:endParaRPr>
          </a:p>
        </p:txBody>
      </p:sp>
      <p:sp>
        <p:nvSpPr>
          <p:cNvPr id="3" name="Content Placeholder 2"/>
          <p:cNvSpPr>
            <a:spLocks noGrp="1"/>
          </p:cNvSpPr>
          <p:nvPr>
            <p:ph idx="1"/>
          </p:nvPr>
        </p:nvSpPr>
        <p:spPr/>
        <p:txBody>
          <a:bodyPr/>
          <a:lstStyle/>
          <a:p>
            <a:r>
              <a:rPr lang="en-CA" dirty="0" smtClean="0"/>
              <a:t>Money borrowed for a variety of purposes.  You, as the borrower, pay interest for the use of the money and are obligated to repay it at a preset date.</a:t>
            </a:r>
          </a:p>
          <a:p>
            <a:r>
              <a:rPr lang="en-CA" dirty="0" smtClean="0"/>
              <a:t>It includes such things as: credit cards, bank loans, financing, lines of credit, overdraft protection, leases, student loans and personal loans.</a:t>
            </a:r>
          </a:p>
          <a:p>
            <a:r>
              <a:rPr lang="en-CA" dirty="0" smtClean="0"/>
              <a:t>It involves spending future earnings.</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Credit (cont’d)</a:t>
            </a:r>
            <a:endParaRPr lang="en-CA" dirty="0">
              <a:solidFill>
                <a:schemeClr val="accent3"/>
              </a:solidFill>
            </a:endParaRPr>
          </a:p>
        </p:txBody>
      </p:sp>
      <p:sp>
        <p:nvSpPr>
          <p:cNvPr id="3" name="Content Placeholder 2"/>
          <p:cNvSpPr>
            <a:spLocks noGrp="1"/>
          </p:cNvSpPr>
          <p:nvPr>
            <p:ph idx="1"/>
          </p:nvPr>
        </p:nvSpPr>
        <p:spPr/>
        <p:txBody>
          <a:bodyPr/>
          <a:lstStyle/>
          <a:p>
            <a:r>
              <a:rPr lang="en-CA" dirty="0" smtClean="0"/>
              <a:t>The higher the interest rate or the longer the lending term, the higher the total cost.</a:t>
            </a:r>
          </a:p>
          <a:p>
            <a:endParaRPr lang="en-CA" dirty="0" smtClean="0"/>
          </a:p>
          <a:p>
            <a:r>
              <a:rPr lang="en-CA" dirty="0" smtClean="0"/>
              <a:t>Bottom Line: credit is receiving money with a promise to pay later.</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Character</a:t>
            </a:r>
            <a:endParaRPr lang="en-CA" dirty="0">
              <a:solidFill>
                <a:schemeClr val="accent3"/>
              </a:solidFill>
            </a:endParaRPr>
          </a:p>
        </p:txBody>
      </p:sp>
      <p:sp>
        <p:nvSpPr>
          <p:cNvPr id="3" name="Content Placeholder 2"/>
          <p:cNvSpPr>
            <a:spLocks noGrp="1"/>
          </p:cNvSpPr>
          <p:nvPr>
            <p:ph idx="1"/>
          </p:nvPr>
        </p:nvSpPr>
        <p:spPr/>
        <p:txBody>
          <a:bodyPr/>
          <a:lstStyle/>
          <a:p>
            <a:r>
              <a:rPr lang="en-CA" dirty="0" smtClean="0"/>
              <a:t>Refers to a person’s reputation for honesty and dependability in paying debts.</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Capacity</a:t>
            </a:r>
            <a:endParaRPr lang="en-CA" dirty="0">
              <a:solidFill>
                <a:schemeClr val="accent3"/>
              </a:solidFill>
            </a:endParaRPr>
          </a:p>
        </p:txBody>
      </p:sp>
      <p:sp>
        <p:nvSpPr>
          <p:cNvPr id="3" name="Content Placeholder 2"/>
          <p:cNvSpPr>
            <a:spLocks noGrp="1"/>
          </p:cNvSpPr>
          <p:nvPr>
            <p:ph idx="1"/>
          </p:nvPr>
        </p:nvSpPr>
        <p:spPr/>
        <p:txBody>
          <a:bodyPr/>
          <a:lstStyle/>
          <a:p>
            <a:r>
              <a:rPr lang="en-CA" dirty="0" smtClean="0"/>
              <a:t>The ability to pay a debt.  A lender must consider the borrower’s personal income as well as the expenses he or she may have.</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Capital/Collateral</a:t>
            </a:r>
            <a:endParaRPr lang="en-CA" dirty="0">
              <a:solidFill>
                <a:schemeClr val="accent3"/>
              </a:solidFill>
            </a:endParaRPr>
          </a:p>
        </p:txBody>
      </p:sp>
      <p:sp>
        <p:nvSpPr>
          <p:cNvPr id="3" name="Content Placeholder 2"/>
          <p:cNvSpPr>
            <a:spLocks noGrp="1"/>
          </p:cNvSpPr>
          <p:nvPr>
            <p:ph idx="1"/>
          </p:nvPr>
        </p:nvSpPr>
        <p:spPr/>
        <p:txBody>
          <a:bodyPr/>
          <a:lstStyle/>
          <a:p>
            <a:r>
              <a:rPr lang="en-CA" dirty="0" smtClean="0"/>
              <a:t>Means wealth or what the borrower owns.  The things that make up capital include a house, car, furniture, appliances, savings, investments, insurance policies and other personal effects.  Ownership of assets shows that a person manages money wisely and saves a portion of income.</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Capital/Collateral (cont’d)</a:t>
            </a:r>
            <a:endParaRPr lang="en-CA" dirty="0"/>
          </a:p>
        </p:txBody>
      </p:sp>
      <p:sp>
        <p:nvSpPr>
          <p:cNvPr id="3" name="Content Placeholder 2"/>
          <p:cNvSpPr>
            <a:spLocks noGrp="1"/>
          </p:cNvSpPr>
          <p:nvPr>
            <p:ph idx="1"/>
          </p:nvPr>
        </p:nvSpPr>
        <p:spPr/>
        <p:txBody>
          <a:bodyPr/>
          <a:lstStyle/>
          <a:p>
            <a:r>
              <a:rPr lang="en-CA" dirty="0" smtClean="0"/>
              <a:t>If anything happens to the borrower or their income, these possessions can be used to pay off the debt.</a:t>
            </a:r>
          </a:p>
          <a:p>
            <a:r>
              <a:rPr lang="en-CA" dirty="0" smtClean="0"/>
              <a:t>You may be required to name an asset (such as your car) as collateral, which your lender could claim if you fail to make payments on the loan.</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solidFill>
              </a:rPr>
              <a:t>Credit Rating/Score</a:t>
            </a:r>
            <a:endParaRPr lang="en-CA" dirty="0">
              <a:solidFill>
                <a:schemeClr val="accent3"/>
              </a:solidFill>
            </a:endParaRPr>
          </a:p>
        </p:txBody>
      </p:sp>
      <p:sp>
        <p:nvSpPr>
          <p:cNvPr id="3" name="Content Placeholder 2"/>
          <p:cNvSpPr>
            <a:spLocks noGrp="1"/>
          </p:cNvSpPr>
          <p:nvPr>
            <p:ph idx="1"/>
          </p:nvPr>
        </p:nvSpPr>
        <p:spPr/>
        <p:txBody>
          <a:bodyPr/>
          <a:lstStyle/>
          <a:p>
            <a:r>
              <a:rPr lang="en-CA" dirty="0" smtClean="0"/>
              <a:t>An ongoing record of how well you manage debt.  This record is kept on file at the local credit bureau. </a:t>
            </a:r>
          </a:p>
          <a:p>
            <a:r>
              <a:rPr lang="en-CA" dirty="0" smtClean="0"/>
              <a:t>Lenders check your credit rating before agreeing to loan you money.</a:t>
            </a:r>
            <a:endParaRPr lang="en-CA" dirty="0"/>
          </a:p>
        </p:txBody>
      </p:sp>
    </p:spTree>
  </p:cSld>
  <p:clrMapOvr>
    <a:masterClrMapping/>
  </p:clrMapOvr>
</p:sld>
</file>

<file path=ppt/theme/theme1.xml><?xml version="1.0" encoding="utf-8"?>
<a:theme xmlns:a="http://schemas.openxmlformats.org/drawingml/2006/main" name="Technic">
  <a:themeElements>
    <a:clrScheme name="Custom 1">
      <a:dk1>
        <a:srgbClr val="800080"/>
      </a:dk1>
      <a:lt1>
        <a:srgbClr val="FFFF99"/>
      </a:lt1>
      <a:dk2>
        <a:srgbClr val="333399"/>
      </a:dk2>
      <a:lt2>
        <a:srgbClr val="CBA1E3"/>
      </a:lt2>
      <a:accent1>
        <a:srgbClr val="FADE12"/>
      </a:accent1>
      <a:accent2>
        <a:srgbClr val="7598D9"/>
      </a:accent2>
      <a:accent3>
        <a:srgbClr val="CCCCFF"/>
      </a:accent3>
      <a:accent4>
        <a:srgbClr val="000000"/>
      </a:accent4>
      <a:accent5>
        <a:srgbClr val="CC66FF"/>
      </a:accent5>
      <a:accent6>
        <a:srgbClr val="777C84"/>
      </a:accent6>
      <a:hlink>
        <a:srgbClr val="3399FF"/>
      </a:hlink>
      <a:folHlink>
        <a:srgbClr val="3B435B"/>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27</TotalTime>
  <Words>437</Words>
  <Application>Microsoft Office PowerPoint</Application>
  <PresentationFormat>On-screen Show (4:3)</PresentationFormat>
  <Paragraphs>42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Credit</vt:lpstr>
      <vt:lpstr>What do you think...</vt:lpstr>
      <vt:lpstr>Credit</vt:lpstr>
      <vt:lpstr>Credit (cont’d)</vt:lpstr>
      <vt:lpstr>Character</vt:lpstr>
      <vt:lpstr>Capacity</vt:lpstr>
      <vt:lpstr>Capital/Collateral</vt:lpstr>
      <vt:lpstr>Capital/Collateral (cont’d)</vt:lpstr>
      <vt:lpstr>Credit Rating/Score</vt:lpstr>
      <vt:lpstr>Credit Bureau</vt:lpstr>
      <vt:lpstr>Co-signer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dc:title>
  <dc:creator>Jordan</dc:creator>
  <cp:lastModifiedBy>Jordan</cp:lastModifiedBy>
  <cp:revision>3</cp:revision>
  <dcterms:created xsi:type="dcterms:W3CDTF">2010-07-20T15:10:32Z</dcterms:created>
  <dcterms:modified xsi:type="dcterms:W3CDTF">2010-07-20T15:38:06Z</dcterms:modified>
</cp:coreProperties>
</file>