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71" r:id="rId15"/>
    <p:sldId id="273" r:id="rId16"/>
    <p:sldId id="274" r:id="rId17"/>
    <p:sldId id="275" r:id="rId18"/>
    <p:sldId id="276" r:id="rId19"/>
  </p:sldIdLst>
  <p:sldSz cx="10160000" cy="10160000"/>
  <p:notesSz cx="6858000" cy="9144000"/>
  <p:embeddedFontLs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086" y="-102"/>
      </p:cViewPr>
      <p:guideLst>
        <p:guide orient="horz" pos="32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56187"/>
            <a:ext cx="8636000"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757334"/>
            <a:ext cx="711200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2B06EA-022E-49E5-AD8A-7BED1135A850}"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215594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B06EA-022E-49E5-AD8A-7BED1135A850}"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410801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406873"/>
            <a:ext cx="2286000"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406873"/>
            <a:ext cx="6688667"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B06EA-022E-49E5-AD8A-7BED1135A850}"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64274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B06EA-022E-49E5-AD8A-7BED1135A850}"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148851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6528743"/>
            <a:ext cx="8636000"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4306242"/>
            <a:ext cx="8636000" cy="22224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B06EA-022E-49E5-AD8A-7BED1135A850}"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311240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370669"/>
            <a:ext cx="4487333"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370669"/>
            <a:ext cx="4487333"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B06EA-022E-49E5-AD8A-7BED1135A850}"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256240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274241"/>
            <a:ext cx="4489098"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3222037"/>
            <a:ext cx="4489098"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2274241"/>
            <a:ext cx="4490861"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3222037"/>
            <a:ext cx="4490861"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2B06EA-022E-49E5-AD8A-7BED1135A850}" type="datetimeFigureOut">
              <a:rPr lang="en-US" smtClean="0"/>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128234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2B06EA-022E-49E5-AD8A-7BED1135A850}" type="datetimeFigureOut">
              <a:rPr lang="en-US" smtClean="0"/>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417048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B06EA-022E-49E5-AD8A-7BED1135A850}" type="datetimeFigureOut">
              <a:rPr lang="en-US" smtClean="0"/>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50210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04518"/>
            <a:ext cx="3342570" cy="17215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404521"/>
            <a:ext cx="5679722"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2126076"/>
            <a:ext cx="3342570"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B06EA-022E-49E5-AD8A-7BED1135A850}"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160320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7112000"/>
            <a:ext cx="609600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907815"/>
            <a:ext cx="609600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951612"/>
            <a:ext cx="609600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B06EA-022E-49E5-AD8A-7BED1135A850}"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8293E-6426-4012-AE8A-B94643970354}" type="slidenum">
              <a:rPr lang="en-US" smtClean="0"/>
              <a:t>‹#›</a:t>
            </a:fld>
            <a:endParaRPr lang="en-US"/>
          </a:p>
        </p:txBody>
      </p:sp>
    </p:spTree>
    <p:extLst>
      <p:ext uri="{BB962C8B-B14F-4D97-AF65-F5344CB8AC3E}">
        <p14:creationId xmlns:p14="http://schemas.microsoft.com/office/powerpoint/2010/main" val="377014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406871"/>
            <a:ext cx="914400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370669"/>
            <a:ext cx="9144000" cy="6705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9416817"/>
            <a:ext cx="2370667"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FA2B06EA-022E-49E5-AD8A-7BED1135A850}" type="datetimeFigureOut">
              <a:rPr lang="en-US" smtClean="0"/>
              <a:t>1/18/2013</a:t>
            </a:fld>
            <a:endParaRPr lang="en-US"/>
          </a:p>
        </p:txBody>
      </p:sp>
      <p:sp>
        <p:nvSpPr>
          <p:cNvPr id="5" name="Footer Placeholder 4"/>
          <p:cNvSpPr>
            <a:spLocks noGrp="1"/>
          </p:cNvSpPr>
          <p:nvPr>
            <p:ph type="ftr" sz="quarter" idx="3"/>
          </p:nvPr>
        </p:nvSpPr>
        <p:spPr>
          <a:xfrm>
            <a:off x="3471335" y="9416817"/>
            <a:ext cx="3217333"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9416817"/>
            <a:ext cx="2370667"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8648293E-6426-4012-AE8A-B94643970354}" type="slidenum">
              <a:rPr lang="en-US" smtClean="0"/>
              <a:t>‹#›</a:t>
            </a:fld>
            <a:endParaRPr lang="en-US"/>
          </a:p>
        </p:txBody>
      </p:sp>
    </p:spTree>
    <p:extLst>
      <p:ext uri="{BB962C8B-B14F-4D97-AF65-F5344CB8AC3E}">
        <p14:creationId xmlns:p14="http://schemas.microsoft.com/office/powerpoint/2010/main" val="91463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65xf1olEpQ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177800" y="165100"/>
            <a:ext cx="10058400" cy="5262979"/>
          </a:xfrm>
          <a:prstGeom prst="rect">
            <a:avLst/>
          </a:prstGeom>
          <a:noFill/>
        </p:spPr>
        <p:txBody>
          <a:bodyPr vert="horz" rtlCol="0">
            <a:spAutoFit/>
          </a:bodyPr>
          <a:lstStyle/>
          <a:p>
            <a:pPr algn="ctr"/>
            <a:r>
              <a:rPr lang="en-US" sz="3600" smtClean="0">
                <a:solidFill>
                  <a:srgbClr val="00005E"/>
                </a:solidFill>
                <a:latin typeface="Lucida Calligraphy - 48"/>
              </a:rPr>
              <a:t>Chapter Twelve</a:t>
            </a:r>
          </a:p>
          <a:p>
            <a:pPr algn="ctr"/>
            <a:endParaRPr lang="en-US" sz="3600" smtClean="0">
              <a:solidFill>
                <a:srgbClr val="00005E"/>
              </a:solidFill>
              <a:latin typeface="Lucida Calligraphy - 48"/>
            </a:endParaRPr>
          </a:p>
          <a:p>
            <a:pPr algn="ctr"/>
            <a:endParaRPr lang="en-US" sz="3600" smtClean="0">
              <a:solidFill>
                <a:srgbClr val="00005E"/>
              </a:solidFill>
              <a:latin typeface="Lucida Calligraphy - 48"/>
            </a:endParaRPr>
          </a:p>
          <a:p>
            <a:pPr algn="ctr"/>
            <a:endParaRPr lang="en-US" sz="3600" smtClean="0">
              <a:solidFill>
                <a:srgbClr val="00005E"/>
              </a:solidFill>
              <a:latin typeface="Lucida Calligraphy - 48"/>
            </a:endParaRPr>
          </a:p>
          <a:p>
            <a:pPr algn="ctr"/>
            <a:endParaRPr lang="en-US" sz="3600" smtClean="0">
              <a:solidFill>
                <a:srgbClr val="00005E"/>
              </a:solidFill>
              <a:latin typeface="Lucida Calligraphy - 48"/>
            </a:endParaRPr>
          </a:p>
          <a:p>
            <a:pPr algn="ctr"/>
            <a:endParaRPr lang="en-US" sz="3600" smtClean="0">
              <a:solidFill>
                <a:srgbClr val="00005E"/>
              </a:solidFill>
              <a:latin typeface="Lucida Calligraphy - 48"/>
            </a:endParaRPr>
          </a:p>
          <a:p>
            <a:pPr algn="ctr"/>
            <a:endParaRPr lang="en-US" sz="3600" smtClean="0">
              <a:solidFill>
                <a:srgbClr val="00005E"/>
              </a:solidFill>
              <a:latin typeface="Lucida Calligraphy - 48"/>
            </a:endParaRPr>
          </a:p>
          <a:p>
            <a:pPr algn="ctr"/>
            <a:endParaRPr lang="en-US" sz="3600" smtClean="0">
              <a:solidFill>
                <a:srgbClr val="00005E"/>
              </a:solidFill>
              <a:latin typeface="Lucida Calligraphy - 48"/>
            </a:endParaRPr>
          </a:p>
          <a:p>
            <a:pPr algn="ctr"/>
            <a:r>
              <a:rPr lang="en-US" sz="3600" smtClean="0">
                <a:solidFill>
                  <a:srgbClr val="00005E"/>
                </a:solidFill>
                <a:latin typeface="Lucida Calligraphy - 48"/>
              </a:rPr>
              <a:t>Genetics and Health</a:t>
            </a:r>
            <a:endParaRPr lang="en-US" sz="3600">
              <a:solidFill>
                <a:srgbClr val="00005E"/>
              </a:solidFill>
              <a:latin typeface="Lucida Calligraphy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889000" y="1270000"/>
            <a:ext cx="8686800" cy="6553200"/>
          </a:xfrm>
          <a:prstGeom prst="rect">
            <a:avLst/>
          </a:prstGeom>
          <a:solidFill>
            <a:scrgbClr r="0" g="0" b="0">
              <a:alpha val="0"/>
            </a:scrgbClr>
          </a:solidFill>
        </p:spPr>
      </p:pic>
    </p:spTree>
    <p:extLst>
      <p:ext uri="{BB962C8B-B14F-4D97-AF65-F5344CB8AC3E}">
        <p14:creationId xmlns:p14="http://schemas.microsoft.com/office/powerpoint/2010/main" val="687316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63500" y="190500"/>
            <a:ext cx="10007600" cy="1708160"/>
          </a:xfrm>
          <a:prstGeom prst="rect">
            <a:avLst/>
          </a:prstGeom>
          <a:noFill/>
        </p:spPr>
        <p:txBody>
          <a:bodyPr vert="horz" rtlCol="0">
            <a:spAutoFit/>
          </a:bodyPr>
          <a:lstStyle/>
          <a:p>
            <a:r>
              <a:rPr lang="en-US" sz="2100" smtClean="0">
                <a:solidFill>
                  <a:srgbClr val="FF0000"/>
                </a:solidFill>
                <a:latin typeface="Georgia - 28"/>
              </a:rPr>
              <a:t>Punnett Squares</a:t>
            </a:r>
            <a:r>
              <a:rPr lang="en-US" sz="2100" smtClean="0">
                <a:solidFill>
                  <a:srgbClr val="00005E"/>
                </a:solidFill>
                <a:latin typeface="Georgia - 28"/>
              </a:rPr>
              <a:t> are used to predict the probability of offspring inheriting specific traits.</a:t>
            </a:r>
          </a:p>
          <a:p>
            <a:r>
              <a:rPr lang="en-US" sz="2100" smtClean="0">
                <a:solidFill>
                  <a:srgbClr val="00005E"/>
                </a:solidFill>
                <a:latin typeface="Georgia - 28"/>
              </a:rPr>
              <a:t>		1) Eggs with the gene go at the top</a:t>
            </a:r>
          </a:p>
          <a:p>
            <a:r>
              <a:rPr lang="en-US" sz="2100" smtClean="0">
                <a:solidFill>
                  <a:srgbClr val="00005E"/>
                </a:solidFill>
                <a:latin typeface="Georgia - 28"/>
              </a:rPr>
              <a:t>		2) Sperm with the gene go on the left side</a:t>
            </a:r>
          </a:p>
          <a:p>
            <a:r>
              <a:rPr lang="en-US" sz="2100" smtClean="0">
                <a:solidFill>
                  <a:srgbClr val="00005E"/>
                </a:solidFill>
                <a:latin typeface="Georgia - 28"/>
              </a:rPr>
              <a:t>		3) Offspring will go in the boxes left over</a:t>
            </a:r>
            <a:endParaRPr lang="en-US" sz="2100">
              <a:solidFill>
                <a:srgbClr val="00005E"/>
              </a:solidFill>
              <a:latin typeface="Georgia - 2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130300" y="2413000"/>
            <a:ext cx="7975600" cy="1943100"/>
          </a:xfrm>
          <a:prstGeom prst="rect">
            <a:avLst/>
          </a:prstGeom>
          <a:solidFill>
            <a:scrgbClr r="0" g="0" b="0">
              <a:alpha val="0"/>
            </a:scrgbClr>
          </a:solidFill>
        </p:spPr>
      </p:pic>
      <p:sp>
        <p:nvSpPr>
          <p:cNvPr id="4" name="TextBox 3"/>
          <p:cNvSpPr txBox="1"/>
          <p:nvPr/>
        </p:nvSpPr>
        <p:spPr>
          <a:xfrm>
            <a:off x="177800" y="4445000"/>
            <a:ext cx="1854200" cy="738664"/>
          </a:xfrm>
          <a:prstGeom prst="rect">
            <a:avLst/>
          </a:prstGeom>
          <a:noFill/>
        </p:spPr>
        <p:txBody>
          <a:bodyPr vert="horz" rtlCol="0">
            <a:spAutoFit/>
          </a:bodyPr>
          <a:lstStyle/>
          <a:p>
            <a:r>
              <a:rPr lang="en-US" sz="2100" smtClean="0">
                <a:solidFill>
                  <a:srgbClr val="00005E"/>
                </a:solidFill>
                <a:latin typeface="Georgia - 28"/>
              </a:rPr>
              <a:t>T = tall</a:t>
            </a:r>
          </a:p>
          <a:p>
            <a:r>
              <a:rPr lang="en-US" sz="2100" smtClean="0">
                <a:solidFill>
                  <a:srgbClr val="00005E"/>
                </a:solidFill>
                <a:latin typeface="Georgia - 28"/>
              </a:rPr>
              <a:t>t = short</a:t>
            </a:r>
            <a:endParaRPr lang="en-US" sz="2100">
              <a:solidFill>
                <a:srgbClr val="00005E"/>
              </a:solidFill>
              <a:latin typeface="Georgia - 28"/>
            </a:endParaRPr>
          </a:p>
        </p:txBody>
      </p:sp>
      <p:graphicFrame>
        <p:nvGraphicFramePr>
          <p:cNvPr id="5" name="Table 4"/>
          <p:cNvGraphicFramePr>
            <a:graphicFrameLocks noGrp="1"/>
          </p:cNvGraphicFramePr>
          <p:nvPr>
            <p:extLst>
              <p:ext uri="{D42A27DB-BD31-4B8C-83A1-F6EECF244321}">
                <p14:modId xmlns:p14="http://schemas.microsoft.com/office/powerpoint/2010/main" val="2412581889"/>
              </p:ext>
            </p:extLst>
          </p:nvPr>
        </p:nvGraphicFramePr>
        <p:xfrm>
          <a:off x="1689099" y="4781550"/>
          <a:ext cx="7086600" cy="2794000"/>
        </p:xfrm>
        <a:graphic>
          <a:graphicData uri="http://schemas.openxmlformats.org/drawingml/2006/table">
            <a:tbl>
              <a:tblPr firstRow="1" bandRow="1">
                <a:tableStyleId>{5C22544A-7EE6-4342-B048-85BDC9FD1C3A}</a:tableStyleId>
              </a:tblPr>
              <a:tblGrid>
                <a:gridCol w="2362200"/>
                <a:gridCol w="2362200"/>
                <a:gridCol w="2362200"/>
              </a:tblGrid>
              <a:tr h="762000">
                <a:tc>
                  <a:txBody>
                    <a:bodyPr/>
                    <a:lstStyle/>
                    <a:p>
                      <a:r>
                        <a:rPr lang="en-US" sz="2000" b="1" i="0" u="none" baseline="0" smtClean="0">
                          <a:solidFill>
                            <a:srgbClr val="000000"/>
                          </a:solidFill>
                          <a:latin typeface="Times New Roman - 20"/>
                        </a:rPr>
                        <a:t>Punnett Square</a:t>
                      </a:r>
                      <a:endParaRPr lang="en-US" sz="2000" b="1"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smtClean="0">
                          <a:solidFill>
                            <a:srgbClr val="000000"/>
                          </a:solidFill>
                          <a:latin typeface="Times New Roman - 20"/>
                        </a:rPr>
                        <a:t>Percent Probability Tall</a:t>
                      </a:r>
                      <a:endParaRPr lang="en-US" sz="2000" b="1"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smtClean="0">
                          <a:solidFill>
                            <a:srgbClr val="000000"/>
                          </a:solidFill>
                          <a:latin typeface="Times New Roman - 20"/>
                        </a:rPr>
                        <a:t>Percent Probability Short</a:t>
                      </a:r>
                      <a:endParaRPr lang="en-US" sz="2000" b="1"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08000">
                <a:tc>
                  <a:txBody>
                    <a:bodyPr/>
                    <a:lstStyle/>
                    <a:p>
                      <a:r>
                        <a:rPr lang="en-US" sz="2000" b="1" i="0" u="none" baseline="0" smtClean="0">
                          <a:solidFill>
                            <a:srgbClr val="000000"/>
                          </a:solidFill>
                          <a:latin typeface="Times New Roman - 20"/>
                        </a:rPr>
                        <a:t>A</a:t>
                      </a:r>
                      <a:endParaRPr lang="en-US" sz="2000" b="1"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smtClean="0">
                          <a:solidFill>
                            <a:srgbClr val="000000"/>
                          </a:solidFill>
                          <a:latin typeface="Times New Roman - 20"/>
                        </a:rPr>
                        <a:t>100%</a:t>
                      </a:r>
                      <a:endParaRPr lang="en-US" sz="2000" b="1"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000" b="1" i="0" u="none" baseline="0" smtClean="0">
                          <a:solidFill>
                            <a:srgbClr val="000000"/>
                          </a:solidFill>
                          <a:latin typeface="Times New Roman - 20"/>
                        </a:rPr>
                        <a:t>0%</a:t>
                      </a:r>
                      <a:endParaRPr lang="en-US" sz="2000" b="1"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08000">
                <a:tc>
                  <a:txBody>
                    <a:bodyPr/>
                    <a:lstStyle/>
                    <a:p>
                      <a:r>
                        <a:rPr lang="en-US" sz="2000" b="1" i="0" u="none" baseline="0" smtClean="0">
                          <a:solidFill>
                            <a:srgbClr val="000000"/>
                          </a:solidFill>
                          <a:latin typeface="Times New Roman - 20"/>
                        </a:rPr>
                        <a:t>B</a:t>
                      </a:r>
                      <a:endParaRPr lang="en-US" sz="2000" b="1"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08000">
                <a:tc>
                  <a:txBody>
                    <a:bodyPr/>
                    <a:lstStyle/>
                    <a:p>
                      <a:r>
                        <a:rPr lang="en-US" sz="2000" b="1" i="0" u="none" baseline="0" smtClean="0">
                          <a:solidFill>
                            <a:srgbClr val="000000"/>
                          </a:solidFill>
                          <a:latin typeface="Times New Roman - 20"/>
                        </a:rPr>
                        <a:t>C</a:t>
                      </a:r>
                      <a:endParaRPr lang="en-US" sz="2000" b="1"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08000">
                <a:tc>
                  <a:txBody>
                    <a:bodyPr/>
                    <a:lstStyle/>
                    <a:p>
                      <a:r>
                        <a:rPr lang="en-US" sz="2000" b="1" i="0" u="none" baseline="0" smtClean="0">
                          <a:solidFill>
                            <a:srgbClr val="000000"/>
                          </a:solidFill>
                          <a:latin typeface="Times New Roman - 20"/>
                        </a:rPr>
                        <a:t>D</a:t>
                      </a:r>
                      <a:endParaRPr lang="en-US" sz="2000" b="1"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809981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101600" y="88900"/>
            <a:ext cx="10109200" cy="7201972"/>
          </a:xfrm>
          <a:prstGeom prst="rect">
            <a:avLst/>
          </a:prstGeom>
          <a:noFill/>
        </p:spPr>
        <p:txBody>
          <a:bodyPr vert="horz" rtlCol="0">
            <a:spAutoFit/>
          </a:bodyPr>
          <a:lstStyle/>
          <a:p>
            <a:endParaRPr lang="en-US" sz="2100" dirty="0" smtClean="0">
              <a:solidFill>
                <a:srgbClr val="00005E"/>
              </a:solidFill>
              <a:latin typeface="Georgia - 28"/>
            </a:endParaRPr>
          </a:p>
          <a:p>
            <a:endParaRPr lang="en-US" sz="2100" dirty="0">
              <a:solidFill>
                <a:srgbClr val="00005E"/>
              </a:solidFill>
              <a:latin typeface="Georgia - 28"/>
            </a:endParaRPr>
          </a:p>
          <a:p>
            <a:r>
              <a:rPr lang="en-US" sz="2800" dirty="0" smtClean="0">
                <a:solidFill>
                  <a:srgbClr val="00005E"/>
                </a:solidFill>
                <a:latin typeface="Georgia - 28"/>
              </a:rPr>
              <a:t>Examples</a:t>
            </a:r>
            <a:r>
              <a:rPr lang="en-US" sz="2800" dirty="0" smtClean="0">
                <a:solidFill>
                  <a:srgbClr val="00005E"/>
                </a:solidFill>
                <a:latin typeface="Georgia - 28"/>
              </a:rPr>
              <a:t>: Use a </a:t>
            </a:r>
            <a:r>
              <a:rPr lang="en-US" sz="2800" dirty="0" err="1" smtClean="0">
                <a:solidFill>
                  <a:srgbClr val="00005E"/>
                </a:solidFill>
                <a:latin typeface="Georgia - 28"/>
              </a:rPr>
              <a:t>punnett</a:t>
            </a:r>
            <a:r>
              <a:rPr lang="en-US" sz="2800" dirty="0" smtClean="0">
                <a:solidFill>
                  <a:srgbClr val="00005E"/>
                </a:solidFill>
                <a:latin typeface="Georgia - 28"/>
              </a:rPr>
              <a:t> square to determine what is the probability of dominant genes and recessive genes.</a:t>
            </a:r>
          </a:p>
          <a:p>
            <a:endParaRPr lang="en-US" sz="2800" dirty="0" smtClean="0">
              <a:solidFill>
                <a:srgbClr val="00005E"/>
              </a:solidFill>
              <a:latin typeface="Georgia - 28"/>
            </a:endParaRPr>
          </a:p>
          <a:p>
            <a:r>
              <a:rPr lang="en-US" sz="2800" dirty="0" smtClean="0">
                <a:solidFill>
                  <a:srgbClr val="00005E"/>
                </a:solidFill>
                <a:latin typeface="Georgia - 28"/>
              </a:rPr>
              <a:t>1) Two pea plants, both have a dominant tall gene and a recessive short gene are crossed.  </a:t>
            </a:r>
          </a:p>
          <a:p>
            <a:endParaRPr lang="en-US" sz="2800" dirty="0" smtClean="0">
              <a:solidFill>
                <a:srgbClr val="00005E"/>
              </a:solidFill>
              <a:latin typeface="Georgia - 28"/>
            </a:endParaRPr>
          </a:p>
          <a:p>
            <a:endParaRPr lang="en-US" sz="2800" dirty="0" smtClean="0">
              <a:solidFill>
                <a:srgbClr val="00005E"/>
              </a:solidFill>
              <a:latin typeface="Georgia - 28"/>
            </a:endParaRPr>
          </a:p>
          <a:p>
            <a:endParaRPr lang="en-US" sz="2800" dirty="0" smtClean="0">
              <a:solidFill>
                <a:srgbClr val="00005E"/>
              </a:solidFill>
              <a:latin typeface="Georgia - 28"/>
            </a:endParaRPr>
          </a:p>
          <a:p>
            <a:endParaRPr lang="en-US" sz="2800" dirty="0" smtClean="0">
              <a:solidFill>
                <a:srgbClr val="00005E"/>
              </a:solidFill>
              <a:latin typeface="Georgia - 28"/>
            </a:endParaRPr>
          </a:p>
          <a:p>
            <a:endParaRPr lang="en-US" sz="2800" dirty="0" smtClean="0">
              <a:solidFill>
                <a:srgbClr val="00005E"/>
              </a:solidFill>
              <a:latin typeface="Georgia - 28"/>
            </a:endParaRPr>
          </a:p>
          <a:p>
            <a:endParaRPr lang="en-US" sz="2800" dirty="0" smtClean="0">
              <a:solidFill>
                <a:srgbClr val="00005E"/>
              </a:solidFill>
              <a:latin typeface="Georgia - 28"/>
            </a:endParaRPr>
          </a:p>
          <a:p>
            <a:endParaRPr lang="en-US" sz="2800" dirty="0" smtClean="0">
              <a:solidFill>
                <a:srgbClr val="00005E"/>
              </a:solidFill>
              <a:latin typeface="Georgia - 28"/>
            </a:endParaRPr>
          </a:p>
          <a:p>
            <a:r>
              <a:rPr lang="en-US" sz="2800" dirty="0" smtClean="0">
                <a:solidFill>
                  <a:srgbClr val="00005E"/>
                </a:solidFill>
                <a:latin typeface="Georgia - 28"/>
              </a:rPr>
              <a:t>2) Two pea plants: one with two dominant red flower genes and one with a dominant red gene and a recessive white gene are crossed.</a:t>
            </a:r>
            <a:endParaRPr lang="en-US" sz="2800" dirty="0">
              <a:solidFill>
                <a:srgbClr val="00005E"/>
              </a:solidFill>
              <a:latin typeface="Georgia - 28"/>
            </a:endParaRPr>
          </a:p>
        </p:txBody>
      </p:sp>
    </p:spTree>
    <p:extLst>
      <p:ext uri="{BB962C8B-B14F-4D97-AF65-F5344CB8AC3E}">
        <p14:creationId xmlns:p14="http://schemas.microsoft.com/office/powerpoint/2010/main" val="3740119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101600" y="215900"/>
            <a:ext cx="10033000" cy="3431709"/>
          </a:xfrm>
          <a:prstGeom prst="rect">
            <a:avLst/>
          </a:prstGeom>
          <a:noFill/>
        </p:spPr>
        <p:txBody>
          <a:bodyPr vert="horz" rtlCol="0">
            <a:spAutoFit/>
          </a:bodyPr>
          <a:lstStyle/>
          <a:p>
            <a:pPr algn="ctr"/>
            <a:r>
              <a:rPr lang="en-US" sz="2100" smtClean="0">
                <a:solidFill>
                  <a:srgbClr val="00005E"/>
                </a:solidFill>
                <a:latin typeface="Georgia - 28"/>
              </a:rPr>
              <a:t>Pedigrees</a:t>
            </a:r>
          </a:p>
          <a:p>
            <a:pPr algn="ctr"/>
            <a:endParaRPr lang="en-US" sz="2100" smtClean="0">
              <a:solidFill>
                <a:srgbClr val="00005E"/>
              </a:solidFill>
              <a:latin typeface="Georgia - 28"/>
            </a:endParaRPr>
          </a:p>
          <a:p>
            <a:r>
              <a:rPr lang="en-US" sz="2100" smtClean="0">
                <a:solidFill>
                  <a:srgbClr val="00005E"/>
                </a:solidFill>
                <a:latin typeface="Georgia - 28"/>
              </a:rPr>
              <a:t>Pe</a:t>
            </a:r>
            <a:r>
              <a:rPr lang="en-US" sz="2100" smtClean="0">
                <a:solidFill>
                  <a:srgbClr val="FF0000"/>
                </a:solidFill>
                <a:latin typeface="Georgia - 28"/>
              </a:rPr>
              <a:t>digrees</a:t>
            </a:r>
            <a:r>
              <a:rPr lang="en-US" sz="2100" smtClean="0">
                <a:solidFill>
                  <a:srgbClr val="00005E"/>
                </a:solidFill>
                <a:latin typeface="Georgia - 28"/>
              </a:rPr>
              <a:t> are diagrams that shows the history of a trait from generation to generation.   </a:t>
            </a:r>
          </a:p>
          <a:p>
            <a:endParaRPr lang="en-US" sz="2100" smtClean="0">
              <a:solidFill>
                <a:srgbClr val="00005E"/>
              </a:solidFill>
              <a:latin typeface="Georgia - 28"/>
            </a:endParaRPr>
          </a:p>
          <a:p>
            <a:r>
              <a:rPr lang="en-US" sz="2100" smtClean="0">
                <a:solidFill>
                  <a:srgbClr val="00005E"/>
                </a:solidFill>
                <a:latin typeface="Georgia - 28"/>
              </a:rPr>
              <a:t>	This can trace diseases throughout the generations.</a:t>
            </a:r>
          </a:p>
          <a:p>
            <a:endParaRPr lang="en-US" sz="2100" smtClean="0">
              <a:solidFill>
                <a:srgbClr val="00005E"/>
              </a:solidFill>
              <a:latin typeface="Georgia - 28"/>
            </a:endParaRPr>
          </a:p>
          <a:p>
            <a:endParaRPr lang="en-US" sz="2100" smtClean="0">
              <a:solidFill>
                <a:srgbClr val="00005E"/>
              </a:solidFill>
              <a:latin typeface="Georgia - 28"/>
            </a:endParaRPr>
          </a:p>
          <a:p>
            <a:r>
              <a:rPr lang="en-US" sz="2100" smtClean="0">
                <a:solidFill>
                  <a:srgbClr val="00005E"/>
                </a:solidFill>
                <a:latin typeface="Georgia - 28"/>
              </a:rPr>
              <a:t>				**Interpreting a Pedigree**</a:t>
            </a:r>
          </a:p>
          <a:p>
            <a:r>
              <a:rPr lang="en-US" sz="2100" smtClean="0">
                <a:solidFill>
                  <a:srgbClr val="00005E"/>
                </a:solidFill>
                <a:latin typeface="Georgia - 28"/>
              </a:rPr>
              <a:t>						Page 218 </a:t>
            </a:r>
            <a:endParaRPr lang="en-US" sz="2100">
              <a:solidFill>
                <a:srgbClr val="00005E"/>
              </a:solidFill>
              <a:latin typeface="Georgia - 28"/>
            </a:endParaRPr>
          </a:p>
        </p:txBody>
      </p:sp>
      <p:grpSp>
        <p:nvGrpSpPr>
          <p:cNvPr id="5" name="Group 4"/>
          <p:cNvGrpSpPr/>
          <p:nvPr/>
        </p:nvGrpSpPr>
        <p:grpSpPr>
          <a:xfrm>
            <a:off x="5756529" y="4410329"/>
            <a:ext cx="3552571" cy="3080766"/>
            <a:chOff x="5756529" y="4410329"/>
            <a:chExt cx="3552571" cy="3080766"/>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5756529" y="4410329"/>
              <a:ext cx="2817495" cy="3080766"/>
            </a:xfrm>
            <a:prstGeom prst="rect">
              <a:avLst/>
            </a:prstGeom>
            <a:solidFill>
              <a:scrgbClr r="0" g="0" b="0">
                <a:alpha val="0"/>
              </a:scrgbClr>
            </a:solidFill>
          </p:spPr>
        </p:pic>
        <p:sp>
          <p:nvSpPr>
            <p:cNvPr id="4" name="TextBox 3"/>
            <p:cNvSpPr txBox="1"/>
            <p:nvPr/>
          </p:nvSpPr>
          <p:spPr>
            <a:xfrm>
              <a:off x="7505700" y="4533900"/>
              <a:ext cx="1803400" cy="646331"/>
            </a:xfrm>
            <a:prstGeom prst="rect">
              <a:avLst/>
            </a:prstGeom>
            <a:noFill/>
          </p:spPr>
          <p:txBody>
            <a:bodyPr vert="horz" rtlCol="0">
              <a:spAutoFit/>
            </a:bodyPr>
            <a:lstStyle/>
            <a:p>
              <a:r>
                <a:rPr lang="en-US" smtClean="0">
                  <a:solidFill>
                    <a:srgbClr val="000000"/>
                  </a:solidFill>
                  <a:latin typeface="Times New Roman - 24"/>
                </a:rPr>
                <a:t>Autosomal Recessive</a:t>
              </a:r>
              <a:endParaRPr lang="en-US">
                <a:solidFill>
                  <a:srgbClr val="000000"/>
                </a:solidFill>
                <a:latin typeface="Times New Roman - 24"/>
              </a:endParaRPr>
            </a:p>
          </p:txBody>
        </p:sp>
      </p:grpSp>
      <p:grpSp>
        <p:nvGrpSpPr>
          <p:cNvPr id="13" name="Group 12"/>
          <p:cNvGrpSpPr/>
          <p:nvPr/>
        </p:nvGrpSpPr>
        <p:grpSpPr>
          <a:xfrm>
            <a:off x="2345055" y="4427855"/>
            <a:ext cx="2008125" cy="2962783"/>
            <a:chOff x="2345055" y="4427855"/>
            <a:chExt cx="2008125" cy="2962783"/>
          </a:xfrm>
        </p:grpSpPr>
        <p:sp>
          <p:nvSpPr>
            <p:cNvPr id="6" name="Oval 5"/>
            <p:cNvSpPr/>
            <p:nvPr/>
          </p:nvSpPr>
          <p:spPr>
            <a:xfrm>
              <a:off x="2630297" y="5141087"/>
              <a:ext cx="603504" cy="58166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83967" y="5974969"/>
              <a:ext cx="603504" cy="58166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8831" y="6808977"/>
              <a:ext cx="603504" cy="581661"/>
            </a:xfrm>
            <a:prstGeom prst="ellipse">
              <a:avLst/>
            </a:pr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45055" y="4427855"/>
              <a:ext cx="504699" cy="471806"/>
            </a:xfrm>
            <a:custGeom>
              <a:avLst/>
              <a:gdLst/>
              <a:ahLst/>
              <a:cxnLst/>
              <a:rect l="0" t="0" r="0" b="0"/>
              <a:pathLst>
                <a:path w="504699" h="471806">
                  <a:moveTo>
                    <a:pt x="0" y="0"/>
                  </a:moveTo>
                  <a:lnTo>
                    <a:pt x="504698" y="0"/>
                  </a:lnTo>
                  <a:lnTo>
                    <a:pt x="504698" y="471805"/>
                  </a:lnTo>
                  <a:lnTo>
                    <a:pt x="0" y="47180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848354" y="6040882"/>
              <a:ext cx="504826" cy="471806"/>
            </a:xfrm>
            <a:custGeom>
              <a:avLst/>
              <a:gdLst/>
              <a:ahLst/>
              <a:cxnLst/>
              <a:rect l="0" t="0" r="0" b="0"/>
              <a:pathLst>
                <a:path w="504826" h="471806">
                  <a:moveTo>
                    <a:pt x="0" y="0"/>
                  </a:moveTo>
                  <a:lnTo>
                    <a:pt x="504825" y="0"/>
                  </a:lnTo>
                  <a:lnTo>
                    <a:pt x="504825" y="471805"/>
                  </a:lnTo>
                  <a:lnTo>
                    <a:pt x="0" y="47180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826383" y="6852920"/>
              <a:ext cx="504826" cy="471806"/>
            </a:xfrm>
            <a:custGeom>
              <a:avLst/>
              <a:gdLst/>
              <a:ahLst/>
              <a:cxnLst/>
              <a:rect l="0" t="0" r="0" b="0"/>
              <a:pathLst>
                <a:path w="504826" h="471806">
                  <a:moveTo>
                    <a:pt x="0" y="0"/>
                  </a:moveTo>
                  <a:lnTo>
                    <a:pt x="504825" y="0"/>
                  </a:lnTo>
                  <a:lnTo>
                    <a:pt x="504825" y="471805"/>
                  </a:lnTo>
                  <a:lnTo>
                    <a:pt x="0" y="471805"/>
                  </a:lnTo>
                  <a:close/>
                </a:path>
              </a:pathLst>
            </a:cu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398520" y="6271387"/>
              <a:ext cx="42786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231900" y="4076700"/>
            <a:ext cx="1803400" cy="2677656"/>
          </a:xfrm>
          <a:prstGeom prst="rect">
            <a:avLst/>
          </a:prstGeom>
          <a:noFill/>
        </p:spPr>
        <p:txBody>
          <a:bodyPr vert="horz" rtlCol="0">
            <a:spAutoFit/>
          </a:bodyPr>
          <a:lstStyle/>
          <a:p>
            <a:r>
              <a:rPr lang="en-US" sz="2100" smtClean="0">
                <a:solidFill>
                  <a:srgbClr val="00005E"/>
                </a:solidFill>
                <a:latin typeface="Georgia - 28"/>
              </a:rPr>
              <a:t>Key:</a:t>
            </a:r>
          </a:p>
          <a:p>
            <a:r>
              <a:rPr lang="en-US" sz="2100" smtClean="0">
                <a:solidFill>
                  <a:srgbClr val="00005E"/>
                </a:solidFill>
                <a:latin typeface="Georgia - 28"/>
              </a:rPr>
              <a:t>Male</a:t>
            </a:r>
          </a:p>
          <a:p>
            <a:endParaRPr lang="en-US" sz="2100" smtClean="0">
              <a:solidFill>
                <a:srgbClr val="00005E"/>
              </a:solidFill>
              <a:latin typeface="Georgia - 28"/>
            </a:endParaRPr>
          </a:p>
          <a:p>
            <a:r>
              <a:rPr lang="en-US" sz="2100" smtClean="0">
                <a:solidFill>
                  <a:srgbClr val="00005E"/>
                </a:solidFill>
                <a:latin typeface="Georgia - 28"/>
              </a:rPr>
              <a:t>Female</a:t>
            </a:r>
          </a:p>
          <a:p>
            <a:endParaRPr lang="en-US" sz="2100" smtClean="0">
              <a:solidFill>
                <a:srgbClr val="00005E"/>
              </a:solidFill>
              <a:latin typeface="Georgia - 28"/>
            </a:endParaRPr>
          </a:p>
          <a:p>
            <a:r>
              <a:rPr lang="en-US" sz="2100" smtClean="0">
                <a:solidFill>
                  <a:srgbClr val="00005E"/>
                </a:solidFill>
                <a:latin typeface="Georgia - 28"/>
              </a:rPr>
              <a:t>Mating</a:t>
            </a:r>
          </a:p>
          <a:p>
            <a:endParaRPr lang="en-US" sz="2100" smtClean="0">
              <a:solidFill>
                <a:srgbClr val="00005E"/>
              </a:solidFill>
              <a:latin typeface="Georgia - 28"/>
            </a:endParaRPr>
          </a:p>
          <a:p>
            <a:r>
              <a:rPr lang="en-US" sz="2100" smtClean="0">
                <a:solidFill>
                  <a:srgbClr val="00005E"/>
                </a:solidFill>
                <a:latin typeface="Georgia - 28"/>
              </a:rPr>
              <a:t>Affected</a:t>
            </a:r>
            <a:endParaRPr lang="en-US" sz="2100">
              <a:solidFill>
                <a:srgbClr val="00005E"/>
              </a:solidFill>
              <a:latin typeface="Georgia - 28"/>
            </a:endParaRPr>
          </a:p>
        </p:txBody>
      </p:sp>
    </p:spTree>
    <p:extLst>
      <p:ext uri="{BB962C8B-B14F-4D97-AF65-F5344CB8AC3E}">
        <p14:creationId xmlns:p14="http://schemas.microsoft.com/office/powerpoint/2010/main" val="482721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165100" y="190500"/>
            <a:ext cx="9804400" cy="4939814"/>
          </a:xfrm>
          <a:prstGeom prst="rect">
            <a:avLst/>
          </a:prstGeom>
          <a:noFill/>
        </p:spPr>
        <p:txBody>
          <a:bodyPr vert="horz" rtlCol="0">
            <a:spAutoFit/>
          </a:bodyPr>
          <a:lstStyle/>
          <a:p>
            <a:pPr algn="ctr"/>
            <a:r>
              <a:rPr lang="en-US" sz="2100" smtClean="0">
                <a:solidFill>
                  <a:srgbClr val="00005E"/>
                </a:solidFill>
                <a:latin typeface="Georgia - 28"/>
              </a:rPr>
              <a:t>12.3 Genetic Changes</a:t>
            </a:r>
          </a:p>
          <a:p>
            <a:pPr algn="ctr"/>
            <a:endParaRPr lang="en-US" sz="2100" smtClean="0">
              <a:solidFill>
                <a:srgbClr val="00005E"/>
              </a:solidFill>
              <a:latin typeface="Georgia - 28"/>
            </a:endParaRPr>
          </a:p>
          <a:p>
            <a:r>
              <a:rPr lang="en-US" sz="2100" smtClean="0">
                <a:solidFill>
                  <a:srgbClr val="00005E"/>
                </a:solidFill>
                <a:latin typeface="Georgia - 28"/>
              </a:rPr>
              <a:t>With copying, mistakes are bound to happen.  DNA needs to copy itself in order to reproduce and make new cells; along the way there might be a </a:t>
            </a:r>
            <a:r>
              <a:rPr lang="en-US" sz="2100" smtClean="0">
                <a:solidFill>
                  <a:srgbClr val="FF0000"/>
                </a:solidFill>
                <a:latin typeface="Georgia - 28"/>
              </a:rPr>
              <a:t>mutation</a:t>
            </a:r>
            <a:r>
              <a:rPr lang="en-US" sz="2100" smtClean="0">
                <a:solidFill>
                  <a:srgbClr val="00005E"/>
                </a:solidFill>
                <a:latin typeface="Georgia - 28"/>
              </a:rPr>
              <a:t> (change in genetic information that can result in an abnormal gene).</a:t>
            </a:r>
          </a:p>
          <a:p>
            <a:endParaRPr lang="en-US" sz="2100" smtClean="0">
              <a:solidFill>
                <a:srgbClr val="00005E"/>
              </a:solidFill>
              <a:latin typeface="Georgia - 28"/>
            </a:endParaRPr>
          </a:p>
          <a:p>
            <a:r>
              <a:rPr lang="en-US" sz="2100" smtClean="0">
                <a:solidFill>
                  <a:srgbClr val="00005E"/>
                </a:solidFill>
                <a:latin typeface="Georgia - 28"/>
              </a:rPr>
              <a:t>How can mutations happen?</a:t>
            </a:r>
          </a:p>
          <a:p>
            <a:endParaRPr lang="en-US" sz="2100" smtClean="0">
              <a:solidFill>
                <a:srgbClr val="00005E"/>
              </a:solidFill>
              <a:latin typeface="Georgia - 28"/>
            </a:endParaRPr>
          </a:p>
          <a:p>
            <a:r>
              <a:rPr lang="en-US" sz="2100" smtClean="0">
                <a:solidFill>
                  <a:srgbClr val="00005E"/>
                </a:solidFill>
                <a:latin typeface="Georgia - 28"/>
              </a:rPr>
              <a:t>1) </a:t>
            </a:r>
            <a:r>
              <a:rPr lang="en-US" sz="2100" smtClean="0">
                <a:solidFill>
                  <a:srgbClr val="FF0000"/>
                </a:solidFill>
                <a:latin typeface="Georgia - 28"/>
              </a:rPr>
              <a:t>Mutagens</a:t>
            </a:r>
            <a:r>
              <a:rPr lang="en-US" sz="2100" smtClean="0">
                <a:solidFill>
                  <a:srgbClr val="00005E"/>
                </a:solidFill>
                <a:latin typeface="Georgia - 28"/>
              </a:rPr>
              <a:t>- environmental factors that increase the chance of a mutation happening. Examples: radiation, ultraviolet light, and chemicals (PCBs, cigarettes, alcohol, drugs).</a:t>
            </a:r>
          </a:p>
          <a:p>
            <a:endParaRPr lang="en-US" sz="2100" smtClean="0">
              <a:solidFill>
                <a:srgbClr val="00005E"/>
              </a:solidFill>
              <a:latin typeface="Georgia - 28"/>
            </a:endParaRPr>
          </a:p>
          <a:p>
            <a:r>
              <a:rPr lang="en-US" sz="2100" smtClean="0">
                <a:solidFill>
                  <a:srgbClr val="00005E"/>
                </a:solidFill>
                <a:latin typeface="Georgia - 28"/>
              </a:rPr>
              <a:t>2)</a:t>
            </a:r>
            <a:r>
              <a:rPr lang="en-US" sz="2100" smtClean="0">
                <a:solidFill>
                  <a:srgbClr val="FF0000"/>
                </a:solidFill>
                <a:latin typeface="Georgia - 28"/>
              </a:rPr>
              <a:t> Genetic Disorders</a:t>
            </a:r>
            <a:r>
              <a:rPr lang="en-US" sz="2100" smtClean="0">
                <a:solidFill>
                  <a:srgbClr val="00005E"/>
                </a:solidFill>
                <a:latin typeface="Georgia - 28"/>
              </a:rPr>
              <a:t>- disease or illness caused by alterations to genes that affect their normal functioning. Examples: sickle-cell anemia (abnormal form of hemoglobin...low levels of iron in blood and decreased ability to fight off disease)</a:t>
            </a:r>
            <a:endParaRPr lang="en-US" sz="2100">
              <a:solidFill>
                <a:srgbClr val="00005E"/>
              </a:solidFill>
              <a:latin typeface="Georgia - 28"/>
            </a:endParaRPr>
          </a:p>
        </p:txBody>
      </p:sp>
    </p:spTree>
    <p:extLst>
      <p:ext uri="{BB962C8B-B14F-4D97-AF65-F5344CB8AC3E}">
        <p14:creationId xmlns:p14="http://schemas.microsoft.com/office/powerpoint/2010/main" val="3509502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190500" y="254000"/>
            <a:ext cx="9779000" cy="2677656"/>
          </a:xfrm>
          <a:prstGeom prst="rect">
            <a:avLst/>
          </a:prstGeom>
          <a:noFill/>
        </p:spPr>
        <p:txBody>
          <a:bodyPr vert="horz" rtlCol="0">
            <a:spAutoFit/>
          </a:bodyPr>
          <a:lstStyle/>
          <a:p>
            <a:pPr algn="ctr"/>
            <a:r>
              <a:rPr lang="en-US" sz="2100" smtClean="0">
                <a:solidFill>
                  <a:srgbClr val="00005E"/>
                </a:solidFill>
                <a:latin typeface="Georgia - 28"/>
              </a:rPr>
              <a:t>Genetic Disorders Caused by Mutagens</a:t>
            </a:r>
          </a:p>
          <a:p>
            <a:pPr algn="ctr"/>
            <a:endParaRPr lang="en-US" sz="2100" smtClean="0">
              <a:solidFill>
                <a:srgbClr val="00005E"/>
              </a:solidFill>
              <a:latin typeface="Georgia - 28"/>
            </a:endParaRPr>
          </a:p>
          <a:p>
            <a:r>
              <a:rPr lang="en-US" sz="2100" smtClean="0">
                <a:solidFill>
                  <a:srgbClr val="00005E"/>
                </a:solidFill>
                <a:latin typeface="Georgia - 28"/>
              </a:rPr>
              <a:t>Overdose of radiation/UV radiation can cause: cancer, skin burns and other serious conditions.</a:t>
            </a:r>
          </a:p>
          <a:p>
            <a:endParaRPr lang="en-US" sz="2100" smtClean="0">
              <a:solidFill>
                <a:srgbClr val="00005E"/>
              </a:solidFill>
              <a:latin typeface="Georgia - 28"/>
            </a:endParaRPr>
          </a:p>
          <a:p>
            <a:r>
              <a:rPr lang="en-US" sz="2100" smtClean="0">
                <a:solidFill>
                  <a:srgbClr val="00005E"/>
                </a:solidFill>
                <a:latin typeface="Georgia - 28"/>
              </a:rPr>
              <a:t>Radiation can also be good. By focusing the radiation it can kill cancerous cells.  </a:t>
            </a:r>
          </a:p>
          <a:p>
            <a:endParaRPr lang="en-US" sz="2100" smtClean="0">
              <a:solidFill>
                <a:srgbClr val="00005E"/>
              </a:solidFill>
              <a:latin typeface="Georgia - 28"/>
            </a:endParaRPr>
          </a:p>
          <a:p>
            <a:r>
              <a:rPr lang="en-US" sz="2100" smtClean="0">
                <a:solidFill>
                  <a:srgbClr val="00005E"/>
                </a:solidFill>
                <a:latin typeface="Georgia - 28"/>
              </a:rPr>
              <a:t>What are the effects of mutagens on human embryos?</a:t>
            </a:r>
            <a:endParaRPr lang="en-US" sz="2100">
              <a:solidFill>
                <a:srgbClr val="00005E"/>
              </a:solidFill>
              <a:latin typeface="Georgia - 2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117600" y="3987800"/>
            <a:ext cx="7645400" cy="4610100"/>
          </a:xfrm>
          <a:prstGeom prst="rect">
            <a:avLst/>
          </a:prstGeom>
          <a:solidFill>
            <a:scrgbClr r="0" g="0" b="0">
              <a:alpha val="0"/>
            </a:scrgbClr>
          </a:solidFill>
        </p:spPr>
      </p:pic>
    </p:spTree>
    <p:extLst>
      <p:ext uri="{BB962C8B-B14F-4D97-AF65-F5344CB8AC3E}">
        <p14:creationId xmlns:p14="http://schemas.microsoft.com/office/powerpoint/2010/main" val="2845417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127000" y="0"/>
            <a:ext cx="10058400" cy="3431709"/>
          </a:xfrm>
          <a:prstGeom prst="rect">
            <a:avLst/>
          </a:prstGeom>
          <a:noFill/>
        </p:spPr>
        <p:txBody>
          <a:bodyPr vert="horz" rtlCol="0">
            <a:spAutoFit/>
          </a:bodyPr>
          <a:lstStyle/>
          <a:p>
            <a:pPr algn="ctr"/>
            <a:r>
              <a:rPr lang="en-US" sz="2100" smtClean="0">
                <a:solidFill>
                  <a:srgbClr val="00005E"/>
                </a:solidFill>
                <a:latin typeface="Georgia - 28"/>
              </a:rPr>
              <a:t>12.4 Issues in Genetic Research</a:t>
            </a:r>
          </a:p>
          <a:p>
            <a:pPr algn="ctr"/>
            <a:endParaRPr lang="en-US" sz="2100" smtClean="0">
              <a:solidFill>
                <a:srgbClr val="00005E"/>
              </a:solidFill>
              <a:latin typeface="Georgia - 28"/>
            </a:endParaRPr>
          </a:p>
          <a:p>
            <a:r>
              <a:rPr lang="en-US" sz="2100" smtClean="0">
                <a:solidFill>
                  <a:srgbClr val="00005E"/>
                </a:solidFill>
                <a:latin typeface="Georgia - 28"/>
              </a:rPr>
              <a:t>The Human Genome Project was the most important scientific effort that humans attempted.  It was what allowed scientists to discover that the body contained 46 chromosomes.  </a:t>
            </a:r>
          </a:p>
          <a:p>
            <a:endParaRPr lang="en-US" sz="2100" smtClean="0">
              <a:solidFill>
                <a:srgbClr val="00005E"/>
              </a:solidFill>
              <a:latin typeface="Georgia - 28"/>
            </a:endParaRPr>
          </a:p>
          <a:p>
            <a:r>
              <a:rPr lang="en-US" sz="2100" smtClean="0">
                <a:solidFill>
                  <a:srgbClr val="00005E"/>
                </a:solidFill>
                <a:latin typeface="Georgia - 28"/>
              </a:rPr>
              <a:t>Benefits:</a:t>
            </a:r>
          </a:p>
          <a:p>
            <a:endParaRPr lang="en-US" sz="2100" smtClean="0">
              <a:solidFill>
                <a:srgbClr val="00005E"/>
              </a:solidFill>
              <a:latin typeface="Georgia - 28"/>
            </a:endParaRPr>
          </a:p>
          <a:p>
            <a:r>
              <a:rPr lang="en-US" sz="2100" smtClean="0">
                <a:solidFill>
                  <a:srgbClr val="00005E"/>
                </a:solidFill>
                <a:latin typeface="Georgia - 28"/>
              </a:rPr>
              <a:t>1) </a:t>
            </a:r>
            <a:r>
              <a:rPr lang="en-US" sz="2100" smtClean="0">
                <a:solidFill>
                  <a:srgbClr val="FF0000"/>
                </a:solidFill>
                <a:latin typeface="Georgia - 28"/>
              </a:rPr>
              <a:t>Genetic Engineering </a:t>
            </a:r>
            <a:r>
              <a:rPr lang="en-US" sz="2100" smtClean="0">
                <a:solidFill>
                  <a:srgbClr val="00005E"/>
                </a:solidFill>
                <a:latin typeface="Georgia - 28"/>
              </a:rPr>
              <a:t>is</a:t>
            </a:r>
            <a:r>
              <a:rPr lang="en-US" sz="2100" smtClean="0">
                <a:solidFill>
                  <a:srgbClr val="FF0000"/>
                </a:solidFill>
                <a:latin typeface="Georgia - 28"/>
              </a:rPr>
              <a:t> </a:t>
            </a:r>
            <a:r>
              <a:rPr lang="en-US" sz="2100" smtClean="0">
                <a:solidFill>
                  <a:srgbClr val="00005E"/>
                </a:solidFill>
                <a:latin typeface="Georgia - 28"/>
              </a:rPr>
              <a:t>transfer genes from one organism to another.</a:t>
            </a:r>
          </a:p>
          <a:p>
            <a:r>
              <a:rPr lang="en-US" sz="2100" smtClean="0">
                <a:solidFill>
                  <a:srgbClr val="00005E"/>
                </a:solidFill>
                <a:latin typeface="Georgia - 28"/>
              </a:rPr>
              <a:t>2) Can check if prone to genetic disorders</a:t>
            </a:r>
            <a:endParaRPr lang="en-US" sz="2100">
              <a:solidFill>
                <a:srgbClr val="00005E"/>
              </a:solidFill>
              <a:latin typeface="Georgia - 2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130300" y="4965700"/>
            <a:ext cx="7747000" cy="4292600"/>
          </a:xfrm>
          <a:prstGeom prst="rect">
            <a:avLst/>
          </a:prstGeom>
          <a:solidFill>
            <a:scrgbClr r="0" g="0" b="0">
              <a:alpha val="0"/>
            </a:scrgbClr>
          </a:solidFill>
        </p:spPr>
      </p:pic>
    </p:spTree>
    <p:extLst>
      <p:ext uri="{BB962C8B-B14F-4D97-AF65-F5344CB8AC3E}">
        <p14:creationId xmlns:p14="http://schemas.microsoft.com/office/powerpoint/2010/main" val="2750570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152400" y="165100"/>
            <a:ext cx="9956800" cy="2246769"/>
          </a:xfrm>
          <a:prstGeom prst="rect">
            <a:avLst/>
          </a:prstGeom>
          <a:noFill/>
        </p:spPr>
        <p:txBody>
          <a:bodyPr vert="horz" rtlCol="0">
            <a:spAutoFit/>
          </a:bodyPr>
          <a:lstStyle/>
          <a:p>
            <a:pPr algn="ctr"/>
            <a:r>
              <a:rPr lang="en-US" sz="2800" dirty="0" smtClean="0">
                <a:solidFill>
                  <a:srgbClr val="00005E"/>
                </a:solidFill>
                <a:latin typeface="Georgia - 28"/>
              </a:rPr>
              <a:t>Dolly</a:t>
            </a:r>
          </a:p>
          <a:p>
            <a:endParaRPr lang="en-US" sz="2800" dirty="0" smtClean="0">
              <a:solidFill>
                <a:srgbClr val="00005E"/>
              </a:solidFill>
              <a:latin typeface="Georgia - 28"/>
            </a:endParaRPr>
          </a:p>
          <a:p>
            <a:r>
              <a:rPr lang="en-US" sz="2800" dirty="0" smtClean="0">
                <a:solidFill>
                  <a:srgbClr val="00005E"/>
                </a:solidFill>
                <a:latin typeface="Georgia - 28"/>
              </a:rPr>
              <a:t>Dolly was the world's first cloned sheep. She developed arthritis before she was six years old.  They do not know if it was an environmental factor or a genetic factor that caused it.</a:t>
            </a:r>
            <a:endParaRPr lang="en-US" sz="2800" dirty="0">
              <a:solidFill>
                <a:srgbClr val="00005E"/>
              </a:solidFill>
              <a:latin typeface="Georgia - 2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720850" y="2946400"/>
            <a:ext cx="6819900" cy="5683250"/>
          </a:xfrm>
          <a:prstGeom prst="rect">
            <a:avLst/>
          </a:prstGeom>
          <a:solidFill>
            <a:scrgbClr r="0" g="0" b="0">
              <a:alpha val="0"/>
            </a:scrgbClr>
          </a:solidFill>
        </p:spPr>
      </p:pic>
    </p:spTree>
    <p:extLst>
      <p:ext uri="{BB962C8B-B14F-4D97-AF65-F5344CB8AC3E}">
        <p14:creationId xmlns:p14="http://schemas.microsoft.com/office/powerpoint/2010/main" val="4247056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101600" y="165100"/>
            <a:ext cx="10033000" cy="7848302"/>
          </a:xfrm>
          <a:prstGeom prst="rect">
            <a:avLst/>
          </a:prstGeom>
          <a:noFill/>
        </p:spPr>
        <p:txBody>
          <a:bodyPr vert="horz" rtlCol="0">
            <a:spAutoFit/>
          </a:bodyPr>
          <a:lstStyle/>
          <a:p>
            <a:pPr algn="ctr"/>
            <a:r>
              <a:rPr lang="en-US" sz="2800" u="sng" dirty="0" smtClean="0">
                <a:solidFill>
                  <a:srgbClr val="00005E"/>
                </a:solidFill>
                <a:latin typeface="Georgia - 28"/>
              </a:rPr>
              <a:t>Ethical Questions that Might Arise from Genetic Research</a:t>
            </a:r>
          </a:p>
          <a:p>
            <a:pPr algn="ctr"/>
            <a:endParaRPr lang="en-US" sz="2800" dirty="0" smtClean="0">
              <a:solidFill>
                <a:srgbClr val="00005E"/>
              </a:solidFill>
              <a:latin typeface="Georgia - 28"/>
            </a:endParaRPr>
          </a:p>
          <a:p>
            <a:r>
              <a:rPr lang="en-US" sz="2800" dirty="0" smtClean="0">
                <a:solidFill>
                  <a:srgbClr val="00005E"/>
                </a:solidFill>
                <a:latin typeface="Georgia - 28"/>
              </a:rPr>
              <a:t>1) Who has the right to genetic data that provide information about your chances of developing various conditions? </a:t>
            </a:r>
          </a:p>
          <a:p>
            <a:endParaRPr lang="en-US" sz="2800" dirty="0" smtClean="0">
              <a:solidFill>
                <a:srgbClr val="00005E"/>
              </a:solidFill>
              <a:latin typeface="Georgia - 28"/>
            </a:endParaRPr>
          </a:p>
          <a:p>
            <a:r>
              <a:rPr lang="en-US" sz="2800" dirty="0" smtClean="0">
                <a:solidFill>
                  <a:srgbClr val="00005E"/>
                </a:solidFill>
                <a:latin typeface="Georgia - 28"/>
              </a:rPr>
              <a:t>2) What might happen if health insurance companies had access to everyone's genetic make-up? Could they refuse to provide some people with health insurance? </a:t>
            </a:r>
          </a:p>
          <a:p>
            <a:endParaRPr lang="en-US" sz="2800" dirty="0" smtClean="0">
              <a:solidFill>
                <a:srgbClr val="00005E"/>
              </a:solidFill>
              <a:latin typeface="Georgia - 28"/>
            </a:endParaRPr>
          </a:p>
          <a:p>
            <a:r>
              <a:rPr lang="en-US" sz="2800" dirty="0" smtClean="0">
                <a:solidFill>
                  <a:srgbClr val="00005E"/>
                </a:solidFill>
                <a:latin typeface="Georgia - 28"/>
              </a:rPr>
              <a:t>3)What might happen if an employer found out that an employee had genes that often result in substance abuse? Might the employee be fired?</a:t>
            </a:r>
          </a:p>
          <a:p>
            <a:endParaRPr lang="en-US" sz="2800" dirty="0" smtClean="0">
              <a:solidFill>
                <a:srgbClr val="00005E"/>
              </a:solidFill>
              <a:latin typeface="Georgia - 28"/>
            </a:endParaRPr>
          </a:p>
          <a:p>
            <a:r>
              <a:rPr lang="en-US" sz="2800" dirty="0" smtClean="0">
                <a:solidFill>
                  <a:srgbClr val="00005E"/>
                </a:solidFill>
                <a:latin typeface="Georgia - 28"/>
              </a:rPr>
              <a:t>4) Do you want to know genetic information that may tell you of a terrible disease you are likely to develop but unable to do anything about? How might knowing this affect the way you live? Might you suffer from depression or adopt behaviors that put you more at risk?</a:t>
            </a:r>
            <a:endParaRPr lang="en-US" sz="2800" dirty="0">
              <a:solidFill>
                <a:srgbClr val="00005E"/>
              </a:solidFill>
              <a:latin typeface="Georgia - 28"/>
            </a:endParaRPr>
          </a:p>
        </p:txBody>
      </p:sp>
    </p:spTree>
    <p:extLst>
      <p:ext uri="{BB962C8B-B14F-4D97-AF65-F5344CB8AC3E}">
        <p14:creationId xmlns:p14="http://schemas.microsoft.com/office/powerpoint/2010/main" val="1643835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114300"/>
            <a:ext cx="10337800" cy="2169825"/>
          </a:xfrm>
          <a:prstGeom prst="rect">
            <a:avLst/>
          </a:prstGeom>
          <a:noFill/>
        </p:spPr>
        <p:txBody>
          <a:bodyPr vert="horz" rtlCol="0">
            <a:spAutoFit/>
          </a:bodyPr>
          <a:lstStyle/>
          <a:p>
            <a:pPr algn="ctr"/>
            <a:endParaRPr lang="en-US" sz="2700" dirty="0" smtClean="0">
              <a:solidFill>
                <a:srgbClr val="00005E"/>
              </a:solidFill>
              <a:latin typeface="Georgia - 36"/>
            </a:endParaRPr>
          </a:p>
          <a:p>
            <a:pPr algn="ctr"/>
            <a:endParaRPr lang="en-US" sz="2700" dirty="0">
              <a:solidFill>
                <a:srgbClr val="00005E"/>
              </a:solidFill>
              <a:latin typeface="Georgia - 36"/>
            </a:endParaRPr>
          </a:p>
          <a:p>
            <a:pPr algn="ctr"/>
            <a:endParaRPr lang="en-US" sz="2700" dirty="0" smtClean="0">
              <a:solidFill>
                <a:srgbClr val="00005E"/>
              </a:solidFill>
              <a:latin typeface="Georgia - 36"/>
            </a:endParaRPr>
          </a:p>
          <a:p>
            <a:pPr algn="ctr"/>
            <a:r>
              <a:rPr lang="en-US" sz="2700" dirty="0" smtClean="0">
                <a:solidFill>
                  <a:srgbClr val="00005E"/>
                </a:solidFill>
                <a:latin typeface="Georgia - 36"/>
              </a:rPr>
              <a:t>Section </a:t>
            </a:r>
            <a:r>
              <a:rPr lang="en-US" sz="2700" dirty="0" smtClean="0">
                <a:solidFill>
                  <a:srgbClr val="00005E"/>
                </a:solidFill>
                <a:latin typeface="Georgia - 36"/>
              </a:rPr>
              <a:t>End</a:t>
            </a:r>
          </a:p>
          <a:p>
            <a:endParaRPr lang="en-US" sz="2700" dirty="0" smtClean="0">
              <a:solidFill>
                <a:srgbClr val="00005E"/>
              </a:solidFill>
              <a:latin typeface="Georgia - 36"/>
            </a:endParaRPr>
          </a:p>
        </p:txBody>
      </p:sp>
      <p:sp>
        <p:nvSpPr>
          <p:cNvPr id="3" name="TextBox 2">
            <a:hlinkClick r:id="rId2"/>
          </p:cNvPr>
          <p:cNvSpPr txBox="1"/>
          <p:nvPr/>
        </p:nvSpPr>
        <p:spPr>
          <a:xfrm>
            <a:off x="2908300" y="3073400"/>
            <a:ext cx="5181600" cy="415498"/>
          </a:xfrm>
          <a:prstGeom prst="rect">
            <a:avLst/>
          </a:prstGeom>
          <a:noFill/>
        </p:spPr>
        <p:txBody>
          <a:bodyPr vert="horz" rtlCol="0">
            <a:spAutoFit/>
          </a:bodyPr>
          <a:lstStyle/>
          <a:p>
            <a:r>
              <a:rPr lang="en-US" sz="2100" smtClean="0">
                <a:solidFill>
                  <a:srgbClr val="000000"/>
                </a:solidFill>
                <a:latin typeface="Modern No. 20 - 28"/>
              </a:rPr>
              <a:t>Huntington's Disease CBC Video</a:t>
            </a:r>
            <a:endParaRPr lang="en-US" sz="2100">
              <a:solidFill>
                <a:srgbClr val="000000"/>
              </a:solidFill>
              <a:latin typeface="Modern No. 20 - 28"/>
            </a:endParaRPr>
          </a:p>
        </p:txBody>
      </p:sp>
    </p:spTree>
    <p:extLst>
      <p:ext uri="{BB962C8B-B14F-4D97-AF65-F5344CB8AC3E}">
        <p14:creationId xmlns:p14="http://schemas.microsoft.com/office/powerpoint/2010/main" val="3531649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25086" y="1498600"/>
            <a:ext cx="9880600" cy="1384995"/>
          </a:xfrm>
          <a:prstGeom prst="rect">
            <a:avLst/>
          </a:prstGeom>
          <a:noFill/>
        </p:spPr>
        <p:txBody>
          <a:bodyPr vert="horz" rtlCol="0">
            <a:spAutoFit/>
          </a:bodyPr>
          <a:lstStyle/>
          <a:p>
            <a:pPr algn="ctr"/>
            <a:r>
              <a:rPr lang="en-US" sz="2800" dirty="0" smtClean="0">
                <a:solidFill>
                  <a:srgbClr val="00005E"/>
                </a:solidFill>
                <a:latin typeface="Georgia - 28"/>
              </a:rPr>
              <a:t>Traits can be passed down from generation to generation.</a:t>
            </a:r>
          </a:p>
          <a:p>
            <a:pPr algn="ctr"/>
            <a:endParaRPr lang="en-US" sz="2800" dirty="0" smtClean="0">
              <a:solidFill>
                <a:srgbClr val="00005E"/>
              </a:solidFill>
              <a:latin typeface="Georgia - 28"/>
            </a:endParaRPr>
          </a:p>
          <a:p>
            <a:r>
              <a:rPr lang="en-US" sz="2800" dirty="0" smtClean="0">
                <a:solidFill>
                  <a:srgbClr val="00005E"/>
                </a:solidFill>
                <a:latin typeface="Georgia - 28"/>
              </a:rPr>
              <a:t>In the following picture, what traits do you think are inherited?</a:t>
            </a:r>
            <a:endParaRPr lang="en-US" sz="2800" dirty="0">
              <a:solidFill>
                <a:srgbClr val="00005E"/>
              </a:solidFill>
              <a:latin typeface="Georgia - 2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041400" y="3642804"/>
            <a:ext cx="8382000" cy="5551996"/>
          </a:xfrm>
          <a:prstGeom prst="rect">
            <a:avLst/>
          </a:prstGeom>
          <a:solidFill>
            <a:scrgbClr r="0" g="0" b="0">
              <a:alpha val="0"/>
            </a:scrgbClr>
          </a:solidFill>
        </p:spPr>
      </p:pic>
    </p:spTree>
    <p:extLst>
      <p:ext uri="{BB962C8B-B14F-4D97-AF65-F5344CB8AC3E}">
        <p14:creationId xmlns:p14="http://schemas.microsoft.com/office/powerpoint/2010/main" val="107002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50800" y="0"/>
            <a:ext cx="10134600" cy="2077492"/>
          </a:xfrm>
          <a:prstGeom prst="rect">
            <a:avLst/>
          </a:prstGeom>
          <a:noFill/>
        </p:spPr>
        <p:txBody>
          <a:bodyPr vert="horz" rtlCol="0">
            <a:spAutoFit/>
          </a:bodyPr>
          <a:lstStyle/>
          <a:p>
            <a:pPr algn="ctr"/>
            <a:r>
              <a:rPr lang="en-US" sz="3600" smtClean="0">
                <a:solidFill>
                  <a:srgbClr val="00005E"/>
                </a:solidFill>
                <a:latin typeface="Georgia - 48"/>
              </a:rPr>
              <a:t>12.1 Structure of DNA</a:t>
            </a:r>
          </a:p>
          <a:p>
            <a:pPr algn="ctr"/>
            <a:endParaRPr lang="en-US" sz="3600" smtClean="0">
              <a:solidFill>
                <a:srgbClr val="00005E"/>
              </a:solidFill>
              <a:latin typeface="Georgia - 48"/>
            </a:endParaRPr>
          </a:p>
          <a:p>
            <a:r>
              <a:rPr lang="en-US" sz="3600" smtClean="0">
                <a:solidFill>
                  <a:srgbClr val="00005E"/>
                </a:solidFill>
                <a:latin typeface="Georgia - 48"/>
              </a:rPr>
              <a:t>Ge</a:t>
            </a:r>
            <a:r>
              <a:rPr lang="en-US" sz="2100" smtClean="0">
                <a:solidFill>
                  <a:srgbClr val="FF0000"/>
                </a:solidFill>
                <a:latin typeface="Georgia - 28"/>
              </a:rPr>
              <a:t>netics </a:t>
            </a:r>
            <a:r>
              <a:rPr lang="en-US" sz="2100" smtClean="0">
                <a:solidFill>
                  <a:srgbClr val="00005E"/>
                </a:solidFill>
                <a:latin typeface="Georgia - 28"/>
              </a:rPr>
              <a:t>is the study of how characteristics or traits are passed from parents to offspring.</a:t>
            </a:r>
            <a:endParaRPr lang="en-US" sz="2100">
              <a:solidFill>
                <a:srgbClr val="00005E"/>
              </a:solidFill>
              <a:latin typeface="Georgia - 2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549400" y="1905000"/>
            <a:ext cx="7188454" cy="6680200"/>
          </a:xfrm>
          <a:prstGeom prst="rect">
            <a:avLst/>
          </a:prstGeom>
          <a:solidFill>
            <a:scrgbClr r="0" g="0" b="0">
              <a:alpha val="0"/>
            </a:scrgbClr>
          </a:solidFill>
        </p:spPr>
      </p:pic>
      <p:cxnSp>
        <p:nvCxnSpPr>
          <p:cNvPr id="4" name="Straight Connector 3"/>
          <p:cNvCxnSpPr/>
          <p:nvPr/>
        </p:nvCxnSpPr>
        <p:spPr>
          <a:xfrm flipV="1">
            <a:off x="1320800" y="2946400"/>
            <a:ext cx="1003300" cy="8128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3149600" y="4559300"/>
            <a:ext cx="165100" cy="9271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3860800"/>
            <a:ext cx="1981200" cy="784830"/>
          </a:xfrm>
          <a:prstGeom prst="rect">
            <a:avLst/>
          </a:prstGeom>
          <a:noFill/>
        </p:spPr>
        <p:txBody>
          <a:bodyPr vert="horz" rtlCol="0">
            <a:spAutoFit/>
          </a:bodyPr>
          <a:lstStyle/>
          <a:p>
            <a:r>
              <a:rPr lang="en-US" sz="1500" smtClean="0">
                <a:solidFill>
                  <a:srgbClr val="00005E"/>
                </a:solidFill>
                <a:latin typeface="Georgia - 20"/>
              </a:rPr>
              <a:t>found in the nucleus of a cell; they contain DNA</a:t>
            </a:r>
            <a:endParaRPr lang="en-US" sz="1500">
              <a:solidFill>
                <a:srgbClr val="00005E"/>
              </a:solidFill>
              <a:latin typeface="Georgia - 20"/>
            </a:endParaRPr>
          </a:p>
        </p:txBody>
      </p:sp>
      <p:sp>
        <p:nvSpPr>
          <p:cNvPr id="7" name="TextBox 6"/>
          <p:cNvSpPr txBox="1"/>
          <p:nvPr/>
        </p:nvSpPr>
        <p:spPr>
          <a:xfrm>
            <a:off x="1879600" y="5499100"/>
            <a:ext cx="2667000" cy="784830"/>
          </a:xfrm>
          <a:prstGeom prst="rect">
            <a:avLst/>
          </a:prstGeom>
          <a:noFill/>
        </p:spPr>
        <p:txBody>
          <a:bodyPr vert="horz" rtlCol="0">
            <a:spAutoFit/>
          </a:bodyPr>
          <a:lstStyle/>
          <a:p>
            <a:r>
              <a:rPr lang="en-US" sz="1500" smtClean="0">
                <a:solidFill>
                  <a:srgbClr val="00005E"/>
                </a:solidFill>
                <a:latin typeface="Georgia - 20"/>
              </a:rPr>
              <a:t>basic building blocks of inherited traits that form segments that make up DNA</a:t>
            </a:r>
            <a:endParaRPr lang="en-US" sz="1500">
              <a:solidFill>
                <a:srgbClr val="00005E"/>
              </a:solidFill>
              <a:latin typeface="Georgia - 20"/>
            </a:endParaRPr>
          </a:p>
        </p:txBody>
      </p:sp>
    </p:spTree>
    <p:extLst>
      <p:ext uri="{BB962C8B-B14F-4D97-AF65-F5344CB8AC3E}">
        <p14:creationId xmlns:p14="http://schemas.microsoft.com/office/powerpoint/2010/main" val="2612446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177800" y="139700"/>
            <a:ext cx="9855200" cy="1061829"/>
          </a:xfrm>
          <a:prstGeom prst="rect">
            <a:avLst/>
          </a:prstGeom>
          <a:noFill/>
        </p:spPr>
        <p:txBody>
          <a:bodyPr vert="horz" rtlCol="0">
            <a:spAutoFit/>
          </a:bodyPr>
          <a:lstStyle/>
          <a:p>
            <a:r>
              <a:rPr lang="en-US" sz="2100" smtClean="0">
                <a:solidFill>
                  <a:srgbClr val="00005E"/>
                </a:solidFill>
                <a:latin typeface="Georgia - 28"/>
              </a:rPr>
              <a:t>Structure of DNA....</a:t>
            </a:r>
          </a:p>
          <a:p>
            <a:endParaRPr lang="en-US" sz="2100" smtClean="0">
              <a:solidFill>
                <a:srgbClr val="00005E"/>
              </a:solidFill>
              <a:latin typeface="Georgia - 28"/>
            </a:endParaRPr>
          </a:p>
          <a:p>
            <a:r>
              <a:rPr lang="en-US" sz="2100" smtClean="0">
                <a:solidFill>
                  <a:srgbClr val="00005E"/>
                </a:solidFill>
                <a:latin typeface="Georgia - 28"/>
              </a:rPr>
              <a:t>If we take a close-up of DNA what do we notice about the DNA molecule itself?</a:t>
            </a:r>
            <a:endParaRPr lang="en-US" sz="2100">
              <a:solidFill>
                <a:srgbClr val="00005E"/>
              </a:solidFill>
              <a:latin typeface="Georgia - 2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88950" y="1841500"/>
            <a:ext cx="3448050" cy="6667500"/>
          </a:xfrm>
          <a:prstGeom prst="rect">
            <a:avLst/>
          </a:prstGeom>
          <a:solidFill>
            <a:scrgbClr r="0" g="0" b="0">
              <a:alpha val="0"/>
            </a:scrgbClr>
          </a:solidFill>
        </p:spPr>
      </p:pic>
      <p:sp>
        <p:nvSpPr>
          <p:cNvPr id="4" name="TextBox 3"/>
          <p:cNvSpPr txBox="1"/>
          <p:nvPr/>
        </p:nvSpPr>
        <p:spPr>
          <a:xfrm>
            <a:off x="4076700" y="1778000"/>
            <a:ext cx="5232400" cy="5509200"/>
          </a:xfrm>
          <a:prstGeom prst="rect">
            <a:avLst/>
          </a:prstGeom>
          <a:noFill/>
        </p:spPr>
        <p:txBody>
          <a:bodyPr vert="horz" rtlCol="0">
            <a:spAutoFit/>
          </a:bodyPr>
          <a:lstStyle/>
          <a:p>
            <a:r>
              <a:rPr lang="en-US" sz="3200" dirty="0" smtClean="0">
                <a:solidFill>
                  <a:srgbClr val="00005E"/>
                </a:solidFill>
                <a:latin typeface="Georgia - 28"/>
              </a:rPr>
              <a:t>1) Base Pairs</a:t>
            </a:r>
          </a:p>
          <a:p>
            <a:r>
              <a:rPr lang="en-US" sz="3200" dirty="0" smtClean="0">
                <a:solidFill>
                  <a:srgbClr val="00005E"/>
                </a:solidFill>
                <a:latin typeface="Georgia - 28"/>
              </a:rPr>
              <a:t>	a) </a:t>
            </a:r>
            <a:r>
              <a:rPr lang="en-US" sz="3200" b="1" dirty="0" smtClean="0">
                <a:solidFill>
                  <a:srgbClr val="00005E"/>
                </a:solidFill>
                <a:latin typeface="Georgia - 28"/>
              </a:rPr>
              <a:t>G</a:t>
            </a:r>
            <a:r>
              <a:rPr lang="en-US" sz="3200" dirty="0" smtClean="0">
                <a:solidFill>
                  <a:srgbClr val="00005E"/>
                </a:solidFill>
                <a:latin typeface="Georgia - 28"/>
              </a:rPr>
              <a:t>uanine </a:t>
            </a:r>
          </a:p>
          <a:p>
            <a:r>
              <a:rPr lang="en-US" sz="3200" dirty="0" smtClean="0">
                <a:solidFill>
                  <a:srgbClr val="00005E"/>
                </a:solidFill>
                <a:latin typeface="Georgia - 28"/>
              </a:rPr>
              <a:t>	b) </a:t>
            </a:r>
            <a:r>
              <a:rPr lang="en-US" sz="3200" b="1" dirty="0" smtClean="0">
                <a:solidFill>
                  <a:srgbClr val="00005E"/>
                </a:solidFill>
                <a:latin typeface="Georgia - 28"/>
              </a:rPr>
              <a:t>C</a:t>
            </a:r>
            <a:r>
              <a:rPr lang="en-US" sz="3200" dirty="0" smtClean="0">
                <a:solidFill>
                  <a:srgbClr val="00005E"/>
                </a:solidFill>
                <a:latin typeface="Georgia - 28"/>
              </a:rPr>
              <a:t>ytosine</a:t>
            </a:r>
          </a:p>
          <a:p>
            <a:r>
              <a:rPr lang="en-US" sz="3200" dirty="0" smtClean="0">
                <a:solidFill>
                  <a:srgbClr val="00005E"/>
                </a:solidFill>
                <a:latin typeface="Georgia - 28"/>
              </a:rPr>
              <a:t>	c) </a:t>
            </a:r>
            <a:r>
              <a:rPr lang="en-US" sz="3200" b="1" dirty="0" smtClean="0">
                <a:solidFill>
                  <a:srgbClr val="00005E"/>
                </a:solidFill>
                <a:latin typeface="Georgia - 28"/>
              </a:rPr>
              <a:t>A</a:t>
            </a:r>
            <a:r>
              <a:rPr lang="en-US" sz="3200" dirty="0" smtClean="0">
                <a:solidFill>
                  <a:srgbClr val="00005E"/>
                </a:solidFill>
                <a:latin typeface="Georgia - 28"/>
              </a:rPr>
              <a:t>denine</a:t>
            </a:r>
          </a:p>
          <a:p>
            <a:r>
              <a:rPr lang="en-US" sz="3200" dirty="0" smtClean="0">
                <a:solidFill>
                  <a:srgbClr val="00005E"/>
                </a:solidFill>
                <a:latin typeface="Georgia - 28"/>
              </a:rPr>
              <a:t>	d) </a:t>
            </a:r>
            <a:r>
              <a:rPr lang="en-US" sz="3200" b="1" dirty="0" smtClean="0">
                <a:solidFill>
                  <a:srgbClr val="00005E"/>
                </a:solidFill>
                <a:latin typeface="Georgia - 28"/>
              </a:rPr>
              <a:t>T</a:t>
            </a:r>
            <a:r>
              <a:rPr lang="en-US" sz="3200" dirty="0" smtClean="0">
                <a:solidFill>
                  <a:srgbClr val="00005E"/>
                </a:solidFill>
                <a:latin typeface="Georgia - 28"/>
              </a:rPr>
              <a:t>hymine</a:t>
            </a:r>
          </a:p>
          <a:p>
            <a:r>
              <a:rPr lang="en-US" sz="3200" dirty="0" smtClean="0">
                <a:solidFill>
                  <a:srgbClr val="00005E"/>
                </a:solidFill>
                <a:latin typeface="Georgia - 28"/>
              </a:rPr>
              <a:t>2) Double-Helix Shape</a:t>
            </a:r>
          </a:p>
          <a:p>
            <a:endParaRPr lang="en-US" sz="3200" dirty="0" smtClean="0">
              <a:solidFill>
                <a:srgbClr val="00005E"/>
              </a:solidFill>
              <a:latin typeface="Georgia - 28"/>
            </a:endParaRPr>
          </a:p>
          <a:p>
            <a:endParaRPr lang="en-US" sz="3200" dirty="0" smtClean="0">
              <a:solidFill>
                <a:srgbClr val="00005E"/>
              </a:solidFill>
              <a:latin typeface="Georgia - 28"/>
            </a:endParaRPr>
          </a:p>
          <a:p>
            <a:r>
              <a:rPr lang="en-US" sz="3200" dirty="0" smtClean="0">
                <a:solidFill>
                  <a:srgbClr val="00005E"/>
                </a:solidFill>
                <a:latin typeface="Georgia - 28"/>
              </a:rPr>
              <a:t>The base pairs will code for a specific trait that you will inherit from your parents</a:t>
            </a:r>
            <a:r>
              <a:rPr lang="en-US" sz="2100" dirty="0" smtClean="0">
                <a:solidFill>
                  <a:srgbClr val="00005E"/>
                </a:solidFill>
                <a:latin typeface="Georgia - 28"/>
              </a:rPr>
              <a:t>.</a:t>
            </a:r>
            <a:endParaRPr lang="en-US" sz="2100" dirty="0">
              <a:solidFill>
                <a:srgbClr val="00005E"/>
              </a:solidFill>
              <a:latin typeface="Georgia - 28"/>
            </a:endParaRPr>
          </a:p>
        </p:txBody>
      </p:sp>
    </p:spTree>
    <p:extLst>
      <p:ext uri="{BB962C8B-B14F-4D97-AF65-F5344CB8AC3E}">
        <p14:creationId xmlns:p14="http://schemas.microsoft.com/office/powerpoint/2010/main" val="3740874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38100" y="88900"/>
            <a:ext cx="10007600" cy="3370153"/>
          </a:xfrm>
          <a:prstGeom prst="rect">
            <a:avLst/>
          </a:prstGeom>
          <a:noFill/>
        </p:spPr>
        <p:txBody>
          <a:bodyPr vert="horz" rtlCol="0">
            <a:spAutoFit/>
          </a:bodyPr>
          <a:lstStyle/>
          <a:p>
            <a:r>
              <a:rPr lang="en-US" sz="2100" dirty="0" smtClean="0">
                <a:solidFill>
                  <a:srgbClr val="00005E"/>
                </a:solidFill>
                <a:latin typeface="Georgia - 28"/>
              </a:rPr>
              <a:t>Chromosomes</a:t>
            </a:r>
          </a:p>
          <a:p>
            <a:endParaRPr lang="en-US" sz="2400" dirty="0" smtClean="0">
              <a:solidFill>
                <a:srgbClr val="00005E"/>
              </a:solidFill>
              <a:latin typeface="Georgia - 28"/>
            </a:endParaRPr>
          </a:p>
          <a:p>
            <a:r>
              <a:rPr lang="en-US" sz="2400" dirty="0" smtClean="0">
                <a:solidFill>
                  <a:srgbClr val="00005E"/>
                </a:solidFill>
                <a:latin typeface="Georgia - 28"/>
              </a:rPr>
              <a:t>Human body contains 46 chromosomes that are arranged in pairs. So, how many pairs of chromosomes will the body have?</a:t>
            </a:r>
          </a:p>
          <a:p>
            <a:r>
              <a:rPr lang="en-US" sz="2400" dirty="0" smtClean="0">
                <a:solidFill>
                  <a:srgbClr val="00005E"/>
                </a:solidFill>
                <a:latin typeface="Georgia - 28"/>
              </a:rPr>
              <a:t>			_____</a:t>
            </a:r>
          </a:p>
          <a:p>
            <a:endParaRPr lang="en-US" sz="2400" dirty="0" smtClean="0">
              <a:solidFill>
                <a:srgbClr val="00005E"/>
              </a:solidFill>
              <a:latin typeface="Georgia - 28"/>
            </a:endParaRPr>
          </a:p>
          <a:p>
            <a:r>
              <a:rPr lang="en-US" sz="2400" dirty="0" smtClean="0">
                <a:solidFill>
                  <a:srgbClr val="00005E"/>
                </a:solidFill>
                <a:latin typeface="Georgia - 28"/>
              </a:rPr>
              <a:t>Can anyone think to why they might be arranged in pairs?</a:t>
            </a:r>
          </a:p>
          <a:p>
            <a:endParaRPr lang="en-US" sz="2400" dirty="0" smtClean="0">
              <a:solidFill>
                <a:srgbClr val="00005E"/>
              </a:solidFill>
              <a:latin typeface="Georgia - 28"/>
            </a:endParaRPr>
          </a:p>
          <a:p>
            <a:r>
              <a:rPr lang="en-US" sz="2400" dirty="0" smtClean="0">
                <a:solidFill>
                  <a:srgbClr val="00005E"/>
                </a:solidFill>
                <a:latin typeface="Georgia - 28"/>
              </a:rPr>
              <a:t>One chromosome will come from your mother and one from your father. </a:t>
            </a:r>
            <a:endParaRPr lang="en-US" sz="2400" dirty="0">
              <a:solidFill>
                <a:srgbClr val="00005E"/>
              </a:solidFill>
              <a:latin typeface="Georgia - 28"/>
            </a:endParaRPr>
          </a:p>
        </p:txBody>
      </p:sp>
      <p:grpSp>
        <p:nvGrpSpPr>
          <p:cNvPr id="27" name="Group 26"/>
          <p:cNvGrpSpPr/>
          <p:nvPr/>
        </p:nvGrpSpPr>
        <p:grpSpPr>
          <a:xfrm>
            <a:off x="2094781" y="5535930"/>
            <a:ext cx="6134099" cy="1790700"/>
            <a:chOff x="2082800" y="4622038"/>
            <a:chExt cx="6134099" cy="1790700"/>
          </a:xfrm>
        </p:grpSpPr>
        <p:grpSp>
          <p:nvGrpSpPr>
            <p:cNvPr id="5" name="Group 4"/>
            <p:cNvGrpSpPr/>
            <p:nvPr/>
          </p:nvGrpSpPr>
          <p:grpSpPr>
            <a:xfrm>
              <a:off x="2082800" y="4685538"/>
              <a:ext cx="381000" cy="1689100"/>
              <a:chOff x="2082800" y="4685538"/>
              <a:chExt cx="381000" cy="1689100"/>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082800" y="4685538"/>
                <a:ext cx="381000" cy="1689100"/>
              </a:xfrm>
              <a:prstGeom prst="rect">
                <a:avLst/>
              </a:prstGeom>
              <a:solidFill>
                <a:scrgbClr r="0" g="0" b="0">
                  <a:alpha val="0"/>
                </a:scrgbClr>
              </a:solidFill>
            </p:spPr>
          </p:pic>
          <p:sp>
            <p:nvSpPr>
              <p:cNvPr id="4" name="Freeform 3"/>
              <p:cNvSpPr/>
              <p:nvPr/>
            </p:nvSpPr>
            <p:spPr>
              <a:xfrm>
                <a:off x="2197100" y="5853430"/>
                <a:ext cx="165101" cy="20321"/>
              </a:xfrm>
              <a:custGeom>
                <a:avLst/>
                <a:gdLst/>
                <a:ahLst/>
                <a:cxnLst/>
                <a:rect l="0" t="0" r="0" b="0"/>
                <a:pathLst>
                  <a:path w="165101" h="20321">
                    <a:moveTo>
                      <a:pt x="0" y="0"/>
                    </a:moveTo>
                    <a:lnTo>
                      <a:pt x="13970" y="6350"/>
                    </a:lnTo>
                    <a:lnTo>
                      <a:pt x="20320" y="8890"/>
                    </a:lnTo>
                    <a:lnTo>
                      <a:pt x="27940" y="10160"/>
                    </a:lnTo>
                    <a:lnTo>
                      <a:pt x="35560" y="11430"/>
                    </a:lnTo>
                    <a:lnTo>
                      <a:pt x="44450" y="11430"/>
                    </a:lnTo>
                    <a:lnTo>
                      <a:pt x="66040" y="12700"/>
                    </a:lnTo>
                    <a:lnTo>
                      <a:pt x="95250" y="12700"/>
                    </a:lnTo>
                    <a:lnTo>
                      <a:pt x="102870" y="13970"/>
                    </a:lnTo>
                    <a:lnTo>
                      <a:pt x="109220" y="16510"/>
                    </a:lnTo>
                    <a:lnTo>
                      <a:pt x="115570" y="19050"/>
                    </a:lnTo>
                    <a:lnTo>
                      <a:pt x="120650" y="20320"/>
                    </a:lnTo>
                    <a:lnTo>
                      <a:pt x="125730" y="19050"/>
                    </a:lnTo>
                    <a:lnTo>
                      <a:pt x="130810" y="16510"/>
                    </a:lnTo>
                    <a:lnTo>
                      <a:pt x="135890" y="15240"/>
                    </a:lnTo>
                    <a:lnTo>
                      <a:pt x="143510" y="13970"/>
                    </a:lnTo>
                    <a:lnTo>
                      <a:pt x="165100" y="12700"/>
                    </a:lnTo>
                  </a:path>
                </a:pathLst>
              </a:custGeom>
              <a:ln w="1270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p:cNvGrpSpPr/>
            <p:nvPr/>
          </p:nvGrpSpPr>
          <p:grpSpPr>
            <a:xfrm>
              <a:off x="4267200" y="4723638"/>
              <a:ext cx="381000" cy="1689100"/>
              <a:chOff x="4267200" y="4723638"/>
              <a:chExt cx="381000" cy="1689100"/>
            </a:xfrm>
          </p:grpSpPr>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4267200" y="4723638"/>
                <a:ext cx="381000" cy="1689100"/>
              </a:xfrm>
              <a:prstGeom prst="rect">
                <a:avLst/>
              </a:prstGeom>
              <a:solidFill>
                <a:scrgbClr r="0" g="0" b="0">
                  <a:alpha val="0"/>
                </a:scrgbClr>
              </a:solidFill>
            </p:spPr>
          </p:pic>
          <p:sp>
            <p:nvSpPr>
              <p:cNvPr id="7" name="Freeform 6"/>
              <p:cNvSpPr/>
              <p:nvPr/>
            </p:nvSpPr>
            <p:spPr>
              <a:xfrm>
                <a:off x="4394200" y="5218430"/>
                <a:ext cx="152401" cy="1"/>
              </a:xfrm>
              <a:custGeom>
                <a:avLst/>
                <a:gdLst/>
                <a:ahLst/>
                <a:cxnLst/>
                <a:rect l="0" t="0" r="0" b="0"/>
                <a:pathLst>
                  <a:path w="152401" h="1">
                    <a:moveTo>
                      <a:pt x="0" y="0"/>
                    </a:moveTo>
                    <a:lnTo>
                      <a:pt x="152400" y="0"/>
                    </a:lnTo>
                  </a:path>
                </a:pathLst>
              </a:custGeom>
              <a:ln w="1270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785099" y="4622038"/>
              <a:ext cx="431800" cy="1689100"/>
              <a:chOff x="7785099" y="4622038"/>
              <a:chExt cx="431800" cy="1689100"/>
            </a:xfrm>
          </p:grpSpPr>
          <p:grpSp>
            <p:nvGrpSpPr>
              <p:cNvPr id="11" name="Group 10"/>
              <p:cNvGrpSpPr/>
              <p:nvPr/>
            </p:nvGrpSpPr>
            <p:grpSpPr>
              <a:xfrm rot="1497600">
                <a:off x="7785099" y="4622038"/>
                <a:ext cx="381000" cy="1689100"/>
                <a:chOff x="7785099" y="4622038"/>
                <a:chExt cx="381000" cy="1689100"/>
              </a:xfrm>
            </p:grpSpPr>
            <p:pic>
              <p:nvPicPr>
                <p:cNvPr id="9" name="Picture 8"/>
                <p:cNvPicPr>
                  <a:picLocks/>
                </p:cNvPicPr>
                <p:nvPr/>
              </p:nvPicPr>
              <p:blipFill>
                <a:blip r:embed="rId2">
                  <a:extLst>
                    <a:ext uri="{28A0092B-C50C-407E-A947-70E740481C1C}">
                      <a14:useLocalDpi xmlns:a14="http://schemas.microsoft.com/office/drawing/2010/main" val="0"/>
                    </a:ext>
                  </a:extLst>
                </a:blip>
                <a:stretch>
                  <a:fillRect/>
                </a:stretch>
              </p:blipFill>
              <p:spPr>
                <a:xfrm>
                  <a:off x="7785099" y="4622038"/>
                  <a:ext cx="381000" cy="1689100"/>
                </a:xfrm>
                <a:prstGeom prst="rect">
                  <a:avLst/>
                </a:prstGeom>
                <a:solidFill>
                  <a:scrgbClr r="0" g="0" b="0">
                    <a:alpha val="0"/>
                  </a:scrgbClr>
                </a:solidFill>
              </p:spPr>
            </p:pic>
            <p:sp>
              <p:nvSpPr>
                <p:cNvPr id="10" name="Freeform 9"/>
                <p:cNvSpPr/>
                <p:nvPr/>
              </p:nvSpPr>
              <p:spPr>
                <a:xfrm>
                  <a:off x="7899946" y="5790259"/>
                  <a:ext cx="165101" cy="20320"/>
                </a:xfrm>
                <a:custGeom>
                  <a:avLst/>
                  <a:gdLst/>
                  <a:ahLst/>
                  <a:cxnLst/>
                  <a:rect l="0" t="0" r="0" b="0"/>
                  <a:pathLst>
                    <a:path w="165101" h="20320">
                      <a:moveTo>
                        <a:pt x="0" y="0"/>
                      </a:moveTo>
                      <a:lnTo>
                        <a:pt x="13970" y="6350"/>
                      </a:lnTo>
                      <a:lnTo>
                        <a:pt x="20320" y="8889"/>
                      </a:lnTo>
                      <a:lnTo>
                        <a:pt x="27940" y="10159"/>
                      </a:lnTo>
                      <a:lnTo>
                        <a:pt x="35560" y="11430"/>
                      </a:lnTo>
                      <a:lnTo>
                        <a:pt x="44450" y="11430"/>
                      </a:lnTo>
                      <a:lnTo>
                        <a:pt x="66040" y="12700"/>
                      </a:lnTo>
                      <a:lnTo>
                        <a:pt x="95250" y="12700"/>
                      </a:lnTo>
                      <a:lnTo>
                        <a:pt x="102870" y="13969"/>
                      </a:lnTo>
                      <a:lnTo>
                        <a:pt x="109220" y="16509"/>
                      </a:lnTo>
                      <a:lnTo>
                        <a:pt x="115570" y="19050"/>
                      </a:lnTo>
                      <a:lnTo>
                        <a:pt x="120650" y="20319"/>
                      </a:lnTo>
                      <a:lnTo>
                        <a:pt x="125730" y="19050"/>
                      </a:lnTo>
                      <a:lnTo>
                        <a:pt x="130810" y="16509"/>
                      </a:lnTo>
                      <a:lnTo>
                        <a:pt x="135890" y="15239"/>
                      </a:lnTo>
                      <a:lnTo>
                        <a:pt x="143510" y="13969"/>
                      </a:lnTo>
                      <a:lnTo>
                        <a:pt x="165100" y="12700"/>
                      </a:lnTo>
                    </a:path>
                  </a:pathLst>
                </a:custGeom>
                <a:ln w="1270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rot="19159799">
                <a:off x="7835899" y="4622038"/>
                <a:ext cx="381000" cy="1689100"/>
                <a:chOff x="7835899" y="4622038"/>
                <a:chExt cx="381000" cy="1689100"/>
              </a:xfrm>
            </p:grpSpPr>
            <p:pic>
              <p:nvPicPr>
                <p:cNvPr id="12" name="Picture 11"/>
                <p:cNvPicPr>
                  <a:picLocks/>
                </p:cNvPicPr>
                <p:nvPr/>
              </p:nvPicPr>
              <p:blipFill>
                <a:blip r:embed="rId2">
                  <a:extLst>
                    <a:ext uri="{28A0092B-C50C-407E-A947-70E740481C1C}">
                      <a14:useLocalDpi xmlns:a14="http://schemas.microsoft.com/office/drawing/2010/main" val="0"/>
                    </a:ext>
                  </a:extLst>
                </a:blip>
                <a:stretch>
                  <a:fillRect/>
                </a:stretch>
              </p:blipFill>
              <p:spPr>
                <a:xfrm>
                  <a:off x="7835899" y="4622038"/>
                  <a:ext cx="381000" cy="1689100"/>
                </a:xfrm>
                <a:prstGeom prst="rect">
                  <a:avLst/>
                </a:prstGeom>
                <a:solidFill>
                  <a:scrgbClr r="0" g="0" b="0">
                    <a:alpha val="0"/>
                  </a:scrgbClr>
                </a:solidFill>
              </p:spPr>
            </p:pic>
            <p:sp>
              <p:nvSpPr>
                <p:cNvPr id="13" name="Freeform 12"/>
                <p:cNvSpPr/>
                <p:nvPr/>
              </p:nvSpPr>
              <p:spPr>
                <a:xfrm>
                  <a:off x="7963340" y="5117557"/>
                  <a:ext cx="152401" cy="1"/>
                </a:xfrm>
                <a:custGeom>
                  <a:avLst/>
                  <a:gdLst/>
                  <a:ahLst/>
                  <a:cxnLst/>
                  <a:rect l="0" t="0" r="0" b="0"/>
                  <a:pathLst>
                    <a:path w="152401" h="1">
                      <a:moveTo>
                        <a:pt x="0" y="0"/>
                      </a:moveTo>
                      <a:lnTo>
                        <a:pt x="152400" y="0"/>
                      </a:lnTo>
                    </a:path>
                  </a:pathLst>
                </a:custGeom>
                <a:ln w="1270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7848600" y="5187950"/>
                <a:ext cx="292101" cy="462281"/>
                <a:chOff x="7848600" y="5187950"/>
                <a:chExt cx="292101" cy="462281"/>
              </a:xfrm>
            </p:grpSpPr>
            <p:sp>
              <p:nvSpPr>
                <p:cNvPr id="15" name="Freeform 14"/>
                <p:cNvSpPr/>
                <p:nvPr/>
              </p:nvSpPr>
              <p:spPr>
                <a:xfrm>
                  <a:off x="7848600" y="5497830"/>
                  <a:ext cx="88901" cy="76201"/>
                </a:xfrm>
                <a:custGeom>
                  <a:avLst/>
                  <a:gdLst/>
                  <a:ahLst/>
                  <a:cxnLst/>
                  <a:rect l="0" t="0" r="0" b="0"/>
                  <a:pathLst>
                    <a:path w="88901" h="76201">
                      <a:moveTo>
                        <a:pt x="0" y="76200"/>
                      </a:moveTo>
                      <a:lnTo>
                        <a:pt x="6350" y="62230"/>
                      </a:lnTo>
                      <a:lnTo>
                        <a:pt x="11430" y="57150"/>
                      </a:lnTo>
                      <a:lnTo>
                        <a:pt x="17780" y="52070"/>
                      </a:lnTo>
                      <a:lnTo>
                        <a:pt x="24130" y="46990"/>
                      </a:lnTo>
                      <a:lnTo>
                        <a:pt x="30480" y="41910"/>
                      </a:lnTo>
                      <a:lnTo>
                        <a:pt x="35560" y="34290"/>
                      </a:lnTo>
                      <a:lnTo>
                        <a:pt x="40640" y="27940"/>
                      </a:lnTo>
                      <a:lnTo>
                        <a:pt x="46990" y="21590"/>
                      </a:lnTo>
                      <a:lnTo>
                        <a:pt x="53340" y="15240"/>
                      </a:lnTo>
                      <a:lnTo>
                        <a:pt x="60960" y="10160"/>
                      </a:lnTo>
                      <a:lnTo>
                        <a:pt x="67310" y="6350"/>
                      </a:lnTo>
                      <a:lnTo>
                        <a:pt x="73660" y="5080"/>
                      </a:lnTo>
                      <a:lnTo>
                        <a:pt x="88900" y="0"/>
                      </a:lnTo>
                    </a:path>
                  </a:pathLst>
                </a:custGeom>
                <a:ln w="1270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912100" y="5497830"/>
                  <a:ext cx="50801" cy="114301"/>
                </a:xfrm>
                <a:custGeom>
                  <a:avLst/>
                  <a:gdLst/>
                  <a:ahLst/>
                  <a:cxnLst/>
                  <a:rect l="0" t="0" r="0" b="0"/>
                  <a:pathLst>
                    <a:path w="50801" h="114301">
                      <a:moveTo>
                        <a:pt x="0" y="114300"/>
                      </a:moveTo>
                      <a:lnTo>
                        <a:pt x="30480" y="24130"/>
                      </a:lnTo>
                      <a:lnTo>
                        <a:pt x="34290" y="15240"/>
                      </a:lnTo>
                      <a:lnTo>
                        <a:pt x="38100" y="7620"/>
                      </a:lnTo>
                      <a:lnTo>
                        <a:pt x="50800" y="0"/>
                      </a:lnTo>
                    </a:path>
                  </a:pathLst>
                </a:custGeom>
                <a:ln w="1270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924800" y="5548630"/>
                  <a:ext cx="38101" cy="101601"/>
                </a:xfrm>
                <a:custGeom>
                  <a:avLst/>
                  <a:gdLst/>
                  <a:ahLst/>
                  <a:cxnLst/>
                  <a:rect l="0" t="0" r="0" b="0"/>
                  <a:pathLst>
                    <a:path w="38101" h="101601">
                      <a:moveTo>
                        <a:pt x="0" y="101600"/>
                      </a:moveTo>
                      <a:lnTo>
                        <a:pt x="6350" y="95250"/>
                      </a:lnTo>
                      <a:lnTo>
                        <a:pt x="10160" y="90170"/>
                      </a:lnTo>
                      <a:lnTo>
                        <a:pt x="13970" y="83820"/>
                      </a:lnTo>
                      <a:lnTo>
                        <a:pt x="17780" y="77470"/>
                      </a:lnTo>
                      <a:lnTo>
                        <a:pt x="20320" y="68580"/>
                      </a:lnTo>
                      <a:lnTo>
                        <a:pt x="21590" y="58420"/>
                      </a:lnTo>
                      <a:lnTo>
                        <a:pt x="22860" y="46990"/>
                      </a:lnTo>
                      <a:lnTo>
                        <a:pt x="25400" y="38100"/>
                      </a:lnTo>
                      <a:lnTo>
                        <a:pt x="27940" y="31750"/>
                      </a:lnTo>
                      <a:lnTo>
                        <a:pt x="38100" y="0"/>
                      </a:lnTo>
                    </a:path>
                  </a:pathLst>
                </a:custGeom>
                <a:ln w="1270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051800" y="5187950"/>
                  <a:ext cx="62231" cy="208281"/>
                </a:xfrm>
                <a:custGeom>
                  <a:avLst/>
                  <a:gdLst/>
                  <a:ahLst/>
                  <a:cxnLst/>
                  <a:rect l="0" t="0" r="0" b="0"/>
                  <a:pathLst>
                    <a:path w="62231" h="208281">
                      <a:moveTo>
                        <a:pt x="12700" y="208280"/>
                      </a:moveTo>
                      <a:lnTo>
                        <a:pt x="12700" y="54610"/>
                      </a:lnTo>
                      <a:lnTo>
                        <a:pt x="13970" y="45720"/>
                      </a:lnTo>
                      <a:lnTo>
                        <a:pt x="16510" y="38100"/>
                      </a:lnTo>
                      <a:lnTo>
                        <a:pt x="19050" y="30480"/>
                      </a:lnTo>
                      <a:lnTo>
                        <a:pt x="24130" y="25400"/>
                      </a:lnTo>
                      <a:lnTo>
                        <a:pt x="30480" y="20320"/>
                      </a:lnTo>
                      <a:lnTo>
                        <a:pt x="36830" y="15240"/>
                      </a:lnTo>
                      <a:lnTo>
                        <a:pt x="44450" y="10160"/>
                      </a:lnTo>
                      <a:lnTo>
                        <a:pt x="52070" y="5080"/>
                      </a:lnTo>
                      <a:lnTo>
                        <a:pt x="59690" y="1270"/>
                      </a:lnTo>
                      <a:lnTo>
                        <a:pt x="62230" y="0"/>
                      </a:lnTo>
                      <a:lnTo>
                        <a:pt x="60960" y="0"/>
                      </a:lnTo>
                      <a:lnTo>
                        <a:pt x="58420" y="1270"/>
                      </a:lnTo>
                      <a:lnTo>
                        <a:pt x="54610" y="5080"/>
                      </a:lnTo>
                      <a:lnTo>
                        <a:pt x="50800" y="11430"/>
                      </a:lnTo>
                      <a:lnTo>
                        <a:pt x="45720" y="17780"/>
                      </a:lnTo>
                      <a:lnTo>
                        <a:pt x="41910" y="24130"/>
                      </a:lnTo>
                      <a:lnTo>
                        <a:pt x="34290" y="40640"/>
                      </a:lnTo>
                      <a:lnTo>
                        <a:pt x="21590" y="64770"/>
                      </a:lnTo>
                      <a:lnTo>
                        <a:pt x="17780" y="73660"/>
                      </a:lnTo>
                      <a:lnTo>
                        <a:pt x="16510" y="81280"/>
                      </a:lnTo>
                      <a:lnTo>
                        <a:pt x="15240" y="90170"/>
                      </a:lnTo>
                      <a:lnTo>
                        <a:pt x="12700" y="99060"/>
                      </a:lnTo>
                      <a:lnTo>
                        <a:pt x="10160" y="110490"/>
                      </a:lnTo>
                      <a:lnTo>
                        <a:pt x="6350" y="121920"/>
                      </a:lnTo>
                      <a:lnTo>
                        <a:pt x="5080" y="132080"/>
                      </a:lnTo>
                      <a:lnTo>
                        <a:pt x="2540" y="142240"/>
                      </a:lnTo>
                      <a:lnTo>
                        <a:pt x="0" y="170180"/>
                      </a:lnTo>
                    </a:path>
                  </a:pathLst>
                </a:custGeom>
                <a:ln w="1270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8128000" y="5332730"/>
                  <a:ext cx="12701" cy="12701"/>
                </a:xfrm>
                <a:custGeom>
                  <a:avLst/>
                  <a:gdLst/>
                  <a:ahLst/>
                  <a:cxnLst/>
                  <a:rect l="0" t="0" r="0" b="0"/>
                  <a:pathLst>
                    <a:path w="12701" h="12701">
                      <a:moveTo>
                        <a:pt x="0" y="0"/>
                      </a:moveTo>
                      <a:lnTo>
                        <a:pt x="12700" y="12700"/>
                      </a:lnTo>
                    </a:path>
                  </a:pathLst>
                </a:custGeom>
                <a:ln w="1270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2" name="Straight Connector 21"/>
            <p:cNvCxnSpPr/>
            <p:nvPr/>
          </p:nvCxnSpPr>
          <p:spPr>
            <a:xfrm>
              <a:off x="3022600" y="5587238"/>
              <a:ext cx="609600" cy="0"/>
            </a:xfrm>
            <a:prstGeom prst="line">
              <a:avLst/>
            </a:prstGeom>
            <a:ln w="1270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76600" y="5307838"/>
              <a:ext cx="25400" cy="584200"/>
            </a:xfrm>
            <a:prstGeom prst="line">
              <a:avLst/>
            </a:prstGeom>
            <a:ln w="1270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84800" y="5447538"/>
              <a:ext cx="1168400" cy="0"/>
            </a:xfrm>
            <a:prstGeom prst="line">
              <a:avLst/>
            </a:prstGeom>
            <a:ln w="1270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97600" y="5193538"/>
              <a:ext cx="393700" cy="254000"/>
            </a:xfrm>
            <a:prstGeom prst="line">
              <a:avLst/>
            </a:prstGeom>
            <a:ln w="1270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286500" y="5447538"/>
              <a:ext cx="304800" cy="266700"/>
            </a:xfrm>
            <a:prstGeom prst="line">
              <a:avLst/>
            </a:prstGeom>
            <a:ln w="1270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V="1">
            <a:off x="1307381" y="7352792"/>
            <a:ext cx="762000" cy="3175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4736381" y="7378192"/>
            <a:ext cx="330200" cy="3810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063781" y="7454392"/>
            <a:ext cx="0" cy="4064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26381" y="7759192"/>
            <a:ext cx="1320800" cy="415498"/>
          </a:xfrm>
          <a:prstGeom prst="rect">
            <a:avLst/>
          </a:prstGeom>
          <a:noFill/>
        </p:spPr>
        <p:txBody>
          <a:bodyPr vert="horz" rtlCol="0">
            <a:spAutoFit/>
          </a:bodyPr>
          <a:lstStyle/>
          <a:p>
            <a:r>
              <a:rPr lang="en-US" sz="2100" smtClean="0">
                <a:solidFill>
                  <a:srgbClr val="00005E"/>
                </a:solidFill>
                <a:latin typeface="Georgia - 28"/>
              </a:rPr>
              <a:t>Mom</a:t>
            </a:r>
            <a:endParaRPr lang="en-US" sz="2100">
              <a:solidFill>
                <a:srgbClr val="00005E"/>
              </a:solidFill>
              <a:latin typeface="Georgia - 28"/>
            </a:endParaRPr>
          </a:p>
        </p:txBody>
      </p:sp>
      <p:sp>
        <p:nvSpPr>
          <p:cNvPr id="32" name="TextBox 31"/>
          <p:cNvSpPr txBox="1"/>
          <p:nvPr/>
        </p:nvSpPr>
        <p:spPr>
          <a:xfrm>
            <a:off x="4749081" y="7860792"/>
            <a:ext cx="1143000" cy="415498"/>
          </a:xfrm>
          <a:prstGeom prst="rect">
            <a:avLst/>
          </a:prstGeom>
          <a:noFill/>
        </p:spPr>
        <p:txBody>
          <a:bodyPr vert="horz" rtlCol="0">
            <a:spAutoFit/>
          </a:bodyPr>
          <a:lstStyle/>
          <a:p>
            <a:r>
              <a:rPr lang="en-US" sz="2100" smtClean="0">
                <a:solidFill>
                  <a:srgbClr val="00005E"/>
                </a:solidFill>
                <a:latin typeface="Georgia - 28"/>
              </a:rPr>
              <a:t>Dad</a:t>
            </a:r>
            <a:endParaRPr lang="en-US" sz="2100">
              <a:solidFill>
                <a:srgbClr val="00005E"/>
              </a:solidFill>
              <a:latin typeface="Georgia - 28"/>
            </a:endParaRPr>
          </a:p>
        </p:txBody>
      </p:sp>
      <p:sp>
        <p:nvSpPr>
          <p:cNvPr id="33" name="TextBox 32"/>
          <p:cNvSpPr txBox="1"/>
          <p:nvPr/>
        </p:nvSpPr>
        <p:spPr>
          <a:xfrm>
            <a:off x="7670081" y="7936992"/>
            <a:ext cx="1092200" cy="415498"/>
          </a:xfrm>
          <a:prstGeom prst="rect">
            <a:avLst/>
          </a:prstGeom>
          <a:noFill/>
        </p:spPr>
        <p:txBody>
          <a:bodyPr vert="horz" rtlCol="0">
            <a:spAutoFit/>
          </a:bodyPr>
          <a:lstStyle/>
          <a:p>
            <a:r>
              <a:rPr lang="en-US" sz="2100" smtClean="0">
                <a:solidFill>
                  <a:srgbClr val="00005E"/>
                </a:solidFill>
                <a:latin typeface="Georgia - 28"/>
              </a:rPr>
              <a:t>You</a:t>
            </a:r>
            <a:endParaRPr lang="en-US" sz="2100">
              <a:solidFill>
                <a:srgbClr val="00005E"/>
              </a:solidFill>
              <a:latin typeface="Georgia - 28"/>
            </a:endParaRPr>
          </a:p>
        </p:txBody>
      </p:sp>
    </p:spTree>
    <p:extLst>
      <p:ext uri="{BB962C8B-B14F-4D97-AF65-F5344CB8AC3E}">
        <p14:creationId xmlns:p14="http://schemas.microsoft.com/office/powerpoint/2010/main" val="738806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0800" y="469900"/>
            <a:ext cx="7886700" cy="7505700"/>
          </a:xfrm>
          <a:prstGeom prst="rect">
            <a:avLst/>
          </a:prstGeom>
          <a:solidFill>
            <a:scrgbClr r="0" g="0" b="0">
              <a:alpha val="0"/>
            </a:scrgbClr>
          </a:solidFill>
        </p:spPr>
      </p:pic>
      <p:sp>
        <p:nvSpPr>
          <p:cNvPr id="3" name="TextBox 2"/>
          <p:cNvSpPr txBox="1"/>
          <p:nvPr/>
        </p:nvSpPr>
        <p:spPr>
          <a:xfrm>
            <a:off x="546100" y="165100"/>
            <a:ext cx="5232400" cy="415498"/>
          </a:xfrm>
          <a:prstGeom prst="rect">
            <a:avLst/>
          </a:prstGeom>
          <a:noFill/>
        </p:spPr>
        <p:txBody>
          <a:bodyPr vert="horz" rtlCol="0">
            <a:spAutoFit/>
          </a:bodyPr>
          <a:lstStyle/>
          <a:p>
            <a:r>
              <a:rPr lang="en-US" sz="2100" smtClean="0">
                <a:solidFill>
                  <a:srgbClr val="00005E"/>
                </a:solidFill>
                <a:latin typeface="Georgia - 28"/>
              </a:rPr>
              <a:t>Karyotype of Human Genome</a:t>
            </a:r>
            <a:endParaRPr lang="en-US" sz="2100">
              <a:solidFill>
                <a:srgbClr val="00005E"/>
              </a:solidFill>
              <a:latin typeface="Georgia - 28"/>
            </a:endParaRPr>
          </a:p>
        </p:txBody>
      </p:sp>
      <p:sp>
        <p:nvSpPr>
          <p:cNvPr id="4" name="TextBox 3"/>
          <p:cNvSpPr txBox="1"/>
          <p:nvPr/>
        </p:nvSpPr>
        <p:spPr>
          <a:xfrm>
            <a:off x="736600" y="8035506"/>
            <a:ext cx="7200900" cy="1708160"/>
          </a:xfrm>
          <a:prstGeom prst="rect">
            <a:avLst/>
          </a:prstGeom>
          <a:noFill/>
        </p:spPr>
        <p:txBody>
          <a:bodyPr vert="horz" wrap="square" rtlCol="0">
            <a:spAutoFit/>
          </a:bodyPr>
          <a:lstStyle/>
          <a:p>
            <a:r>
              <a:rPr lang="en-US" sz="2100" dirty="0" smtClean="0">
                <a:solidFill>
                  <a:srgbClr val="00005E"/>
                </a:solidFill>
                <a:latin typeface="Georgia - 28"/>
              </a:rPr>
              <a:t>What do you notice about the chromosomes?</a:t>
            </a:r>
          </a:p>
          <a:p>
            <a:endParaRPr lang="en-US" sz="2100" dirty="0" smtClean="0">
              <a:solidFill>
                <a:srgbClr val="00005E"/>
              </a:solidFill>
              <a:latin typeface="Georgia - 28"/>
            </a:endParaRPr>
          </a:p>
          <a:p>
            <a:r>
              <a:rPr lang="en-US" sz="2100" dirty="0" smtClean="0">
                <a:solidFill>
                  <a:srgbClr val="00005E"/>
                </a:solidFill>
                <a:latin typeface="Georgia - 28"/>
              </a:rPr>
              <a:t>Is there anything that doesn't match?</a:t>
            </a:r>
          </a:p>
          <a:p>
            <a:endParaRPr lang="en-US" sz="2100" dirty="0" smtClean="0">
              <a:solidFill>
                <a:srgbClr val="00005E"/>
              </a:solidFill>
              <a:latin typeface="Georgia - 28"/>
            </a:endParaRPr>
          </a:p>
          <a:p>
            <a:r>
              <a:rPr lang="en-US" sz="2100" dirty="0" smtClean="0">
                <a:solidFill>
                  <a:srgbClr val="00005E"/>
                </a:solidFill>
                <a:latin typeface="Georgia - 28"/>
              </a:rPr>
              <a:t>Why do you think that is?</a:t>
            </a:r>
            <a:endParaRPr lang="en-US" sz="2100" dirty="0">
              <a:solidFill>
                <a:srgbClr val="00005E"/>
              </a:solidFill>
              <a:latin typeface="Georgia - 28"/>
            </a:endParaRPr>
          </a:p>
        </p:txBody>
      </p:sp>
    </p:spTree>
    <p:extLst>
      <p:ext uri="{BB962C8B-B14F-4D97-AF65-F5344CB8AC3E}">
        <p14:creationId xmlns:p14="http://schemas.microsoft.com/office/powerpoint/2010/main" val="1519782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63500" y="101600"/>
            <a:ext cx="9880600" cy="5509200"/>
          </a:xfrm>
          <a:prstGeom prst="rect">
            <a:avLst/>
          </a:prstGeom>
          <a:noFill/>
        </p:spPr>
        <p:txBody>
          <a:bodyPr vert="horz" rtlCol="0">
            <a:spAutoFit/>
          </a:bodyPr>
          <a:lstStyle/>
          <a:p>
            <a:pPr algn="ctr"/>
            <a:endParaRPr lang="en-US" sz="3200" dirty="0">
              <a:solidFill>
                <a:srgbClr val="00005E"/>
              </a:solidFill>
              <a:latin typeface="Georgia - 28"/>
            </a:endParaRPr>
          </a:p>
          <a:p>
            <a:pPr algn="ctr"/>
            <a:r>
              <a:rPr lang="en-US" sz="3200" dirty="0" smtClean="0">
                <a:solidFill>
                  <a:srgbClr val="00005E"/>
                </a:solidFill>
                <a:latin typeface="Georgia - 28"/>
              </a:rPr>
              <a:t>12.2 </a:t>
            </a:r>
            <a:r>
              <a:rPr lang="en-US" sz="3200" dirty="0" smtClean="0">
                <a:solidFill>
                  <a:srgbClr val="00005E"/>
                </a:solidFill>
                <a:latin typeface="Georgia - 28"/>
              </a:rPr>
              <a:t>Inheritance and Genetics</a:t>
            </a:r>
          </a:p>
          <a:p>
            <a:pPr algn="ctr"/>
            <a:endParaRPr lang="en-US" sz="3200" dirty="0" smtClean="0">
              <a:solidFill>
                <a:srgbClr val="00005E"/>
              </a:solidFill>
              <a:latin typeface="Georgia - 28"/>
            </a:endParaRPr>
          </a:p>
          <a:p>
            <a:pPr algn="ctr"/>
            <a:endParaRPr lang="en-US" sz="3200" dirty="0" smtClean="0">
              <a:solidFill>
                <a:srgbClr val="00005E"/>
              </a:solidFill>
              <a:latin typeface="Georgia - 28"/>
            </a:endParaRPr>
          </a:p>
          <a:p>
            <a:r>
              <a:rPr lang="en-US" sz="3200" dirty="0" smtClean="0">
                <a:solidFill>
                  <a:srgbClr val="FF0000"/>
                </a:solidFill>
                <a:latin typeface="Georgia - 28"/>
              </a:rPr>
              <a:t>Heredity </a:t>
            </a:r>
            <a:r>
              <a:rPr lang="en-US" sz="3200" dirty="0" smtClean="0">
                <a:solidFill>
                  <a:srgbClr val="00005E"/>
                </a:solidFill>
                <a:latin typeface="Georgia - 28"/>
              </a:rPr>
              <a:t>is the passing of characteristics from parents to offspring.</a:t>
            </a:r>
          </a:p>
          <a:p>
            <a:endParaRPr lang="en-US" sz="3200" dirty="0" smtClean="0">
              <a:solidFill>
                <a:srgbClr val="00005E"/>
              </a:solidFill>
              <a:latin typeface="Georgia - 28"/>
            </a:endParaRPr>
          </a:p>
          <a:p>
            <a:endParaRPr lang="en-US" sz="3200" dirty="0" smtClean="0">
              <a:solidFill>
                <a:srgbClr val="00005E"/>
              </a:solidFill>
              <a:latin typeface="Georgia - 28"/>
            </a:endParaRPr>
          </a:p>
          <a:p>
            <a:r>
              <a:rPr lang="en-US" sz="3200" dirty="0" err="1" smtClean="0">
                <a:solidFill>
                  <a:srgbClr val="00005E"/>
                </a:solidFill>
                <a:latin typeface="Georgia - 28"/>
              </a:rPr>
              <a:t>Gregor</a:t>
            </a:r>
            <a:r>
              <a:rPr lang="en-US" sz="3200" dirty="0" smtClean="0">
                <a:solidFill>
                  <a:srgbClr val="00005E"/>
                </a:solidFill>
                <a:latin typeface="Georgia - 28"/>
              </a:rPr>
              <a:t> Mendel was considered the "father of genetics".  He was the one to first look at heredity, specifically with pea plants.  Here are his results.</a:t>
            </a:r>
            <a:endParaRPr lang="en-US" sz="3200" dirty="0">
              <a:solidFill>
                <a:srgbClr val="00005E"/>
              </a:solidFill>
              <a:latin typeface="Georgia - 28"/>
            </a:endParaRPr>
          </a:p>
        </p:txBody>
      </p:sp>
    </p:spTree>
    <p:extLst>
      <p:ext uri="{BB962C8B-B14F-4D97-AF65-F5344CB8AC3E}">
        <p14:creationId xmlns:p14="http://schemas.microsoft.com/office/powerpoint/2010/main" val="4211582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88900" y="114300"/>
            <a:ext cx="10160000" cy="6756527"/>
          </a:xfrm>
          <a:prstGeom prst="rect">
            <a:avLst/>
          </a:prstGeom>
          <a:solidFill>
            <a:scrgbClr r="0" g="0" b="0">
              <a:alpha val="0"/>
            </a:scrgbClr>
          </a:solidFill>
        </p:spPr>
      </p:pic>
      <p:cxnSp>
        <p:nvCxnSpPr>
          <p:cNvPr id="3" name="Straight Connector 2"/>
          <p:cNvCxnSpPr/>
          <p:nvPr/>
        </p:nvCxnSpPr>
        <p:spPr>
          <a:xfrm flipH="1">
            <a:off x="2209800" y="5994400"/>
            <a:ext cx="698500" cy="0"/>
          </a:xfrm>
          <a:prstGeom prst="line">
            <a:avLst/>
          </a:prstGeom>
          <a:ln w="76200" cap="flat" cmpd="sng" algn="ctr">
            <a:solidFill>
              <a:srgbClr val="FFFF00">
                <a:alpha val="0"/>
              </a:srgbClr>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159000" y="5981700"/>
            <a:ext cx="749300" cy="63500"/>
          </a:xfrm>
          <a:prstGeom prst="line">
            <a:avLst/>
          </a:prstGeom>
          <a:ln w="76200" cap="flat" cmpd="sng" algn="ctr">
            <a:solidFill>
              <a:srgbClr val="FFFF00">
                <a:alpha val="0"/>
              </a:srgbClr>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324100" y="5537200"/>
            <a:ext cx="723900" cy="0"/>
          </a:xfrm>
          <a:prstGeom prst="line">
            <a:avLst/>
          </a:prstGeom>
          <a:ln w="127000" cap="flat" cmpd="sng" algn="ctr">
            <a:solidFill>
              <a:srgbClr val="FFFF00">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59000" y="5918200"/>
            <a:ext cx="762000" cy="0"/>
          </a:xfrm>
          <a:prstGeom prst="line">
            <a:avLst/>
          </a:prstGeom>
          <a:ln w="127000" cap="flat" cmpd="sng" algn="ctr">
            <a:solidFill>
              <a:srgbClr val="FFFF00">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19500" y="6299200"/>
            <a:ext cx="571500" cy="0"/>
          </a:xfrm>
          <a:prstGeom prst="line">
            <a:avLst/>
          </a:prstGeom>
          <a:ln w="127000" cap="flat" cmpd="sng" algn="ctr">
            <a:solidFill>
              <a:srgbClr val="FFFF00">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89300" y="2463800"/>
            <a:ext cx="850900" cy="0"/>
          </a:xfrm>
          <a:prstGeom prst="line">
            <a:avLst/>
          </a:prstGeom>
          <a:ln w="127000" cap="flat" cmpd="sng" algn="ctr">
            <a:solidFill>
              <a:srgbClr val="FFFF00">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6756400"/>
            <a:ext cx="3632200" cy="2677656"/>
          </a:xfrm>
          <a:prstGeom prst="rect">
            <a:avLst/>
          </a:prstGeom>
          <a:noFill/>
        </p:spPr>
        <p:txBody>
          <a:bodyPr vert="horz" rtlCol="0">
            <a:spAutoFit/>
          </a:bodyPr>
          <a:lstStyle/>
          <a:p>
            <a:r>
              <a:rPr lang="en-US" sz="2100" smtClean="0">
                <a:solidFill>
                  <a:srgbClr val="00005E"/>
                </a:solidFill>
                <a:latin typeface="Georgia - 28"/>
              </a:rPr>
              <a:t>Summary of Terms:</a:t>
            </a:r>
          </a:p>
          <a:p>
            <a:r>
              <a:rPr lang="en-US" sz="2100" smtClean="0">
                <a:solidFill>
                  <a:srgbClr val="00005E"/>
                </a:solidFill>
                <a:latin typeface="Georgia - 28"/>
              </a:rPr>
              <a:t>1) Purebred:</a:t>
            </a:r>
          </a:p>
          <a:p>
            <a:endParaRPr lang="en-US" sz="2100" smtClean="0">
              <a:solidFill>
                <a:srgbClr val="00005E"/>
              </a:solidFill>
              <a:latin typeface="Georgia - 28"/>
            </a:endParaRPr>
          </a:p>
          <a:p>
            <a:r>
              <a:rPr lang="en-US" sz="2100" smtClean="0">
                <a:solidFill>
                  <a:srgbClr val="00005E"/>
                </a:solidFill>
                <a:latin typeface="Georgia - 28"/>
              </a:rPr>
              <a:t>2) Dominant Trait:</a:t>
            </a:r>
          </a:p>
          <a:p>
            <a:endParaRPr lang="en-US" sz="2100" smtClean="0">
              <a:solidFill>
                <a:srgbClr val="00005E"/>
              </a:solidFill>
              <a:latin typeface="Georgia - 28"/>
            </a:endParaRPr>
          </a:p>
          <a:p>
            <a:r>
              <a:rPr lang="en-US" sz="2100" smtClean="0">
                <a:solidFill>
                  <a:srgbClr val="00005E"/>
                </a:solidFill>
                <a:latin typeface="Georgia - 28"/>
              </a:rPr>
              <a:t>3) Recessive Trait:</a:t>
            </a:r>
          </a:p>
          <a:p>
            <a:endParaRPr lang="en-US" sz="2100" smtClean="0">
              <a:solidFill>
                <a:srgbClr val="00005E"/>
              </a:solidFill>
              <a:latin typeface="Georgia - 28"/>
            </a:endParaRPr>
          </a:p>
          <a:p>
            <a:r>
              <a:rPr lang="en-US" sz="2100" smtClean="0">
                <a:solidFill>
                  <a:srgbClr val="00005E"/>
                </a:solidFill>
                <a:latin typeface="Georgia - 28"/>
              </a:rPr>
              <a:t>4) Hybrid:</a:t>
            </a:r>
            <a:endParaRPr lang="en-US" sz="2100">
              <a:solidFill>
                <a:srgbClr val="00005E"/>
              </a:solidFill>
              <a:latin typeface="Georgia - 28"/>
            </a:endParaRPr>
          </a:p>
        </p:txBody>
      </p:sp>
    </p:spTree>
    <p:extLst>
      <p:ext uri="{BB962C8B-B14F-4D97-AF65-F5344CB8AC3E}">
        <p14:creationId xmlns:p14="http://schemas.microsoft.com/office/powerpoint/2010/main" val="617145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177800" y="165100"/>
            <a:ext cx="9956800" cy="4616648"/>
          </a:xfrm>
          <a:prstGeom prst="rect">
            <a:avLst/>
          </a:prstGeom>
          <a:noFill/>
        </p:spPr>
        <p:txBody>
          <a:bodyPr vert="horz" rtlCol="0">
            <a:spAutoFit/>
          </a:bodyPr>
          <a:lstStyle/>
          <a:p>
            <a:pPr algn="ctr"/>
            <a:r>
              <a:rPr lang="en-US" sz="2100" dirty="0" smtClean="0">
                <a:solidFill>
                  <a:srgbClr val="00005E"/>
                </a:solidFill>
                <a:latin typeface="Georgia - 28"/>
              </a:rPr>
              <a:t>Recording Inherited Traits</a:t>
            </a:r>
          </a:p>
          <a:p>
            <a:pPr algn="ctr"/>
            <a:endParaRPr lang="en-US" sz="2100" dirty="0" smtClean="0">
              <a:solidFill>
                <a:srgbClr val="00005E"/>
              </a:solidFill>
              <a:latin typeface="Georgia - 28"/>
            </a:endParaRPr>
          </a:p>
          <a:p>
            <a:r>
              <a:rPr lang="en-US" sz="2100" dirty="0" smtClean="0">
                <a:solidFill>
                  <a:srgbClr val="00005E"/>
                </a:solidFill>
                <a:latin typeface="Georgia - 28"/>
              </a:rPr>
              <a:t>Traits are controlled mainly by two genes; some can be more.</a:t>
            </a:r>
          </a:p>
          <a:p>
            <a:endParaRPr lang="en-US" sz="2100" dirty="0" smtClean="0">
              <a:solidFill>
                <a:srgbClr val="00005E"/>
              </a:solidFill>
              <a:latin typeface="Georgia - 28"/>
            </a:endParaRPr>
          </a:p>
          <a:p>
            <a:r>
              <a:rPr lang="en-US" sz="2100" dirty="0" smtClean="0">
                <a:solidFill>
                  <a:srgbClr val="00005E"/>
                </a:solidFill>
                <a:latin typeface="Georgia - 28"/>
              </a:rPr>
              <a:t>We are going to focus on two genes (pair of genes).  To represent the genes we use something referred to as </a:t>
            </a:r>
            <a:r>
              <a:rPr lang="en-US" sz="2100" dirty="0" smtClean="0">
                <a:solidFill>
                  <a:srgbClr val="FF0000"/>
                </a:solidFill>
                <a:latin typeface="Georgia - 28"/>
              </a:rPr>
              <a:t>genotypes </a:t>
            </a:r>
            <a:r>
              <a:rPr lang="en-US" sz="2100" dirty="0" smtClean="0">
                <a:solidFill>
                  <a:srgbClr val="00005E"/>
                </a:solidFill>
                <a:latin typeface="Georgia - 28"/>
              </a:rPr>
              <a:t>(letter code for the combination of genes that an organism has for each trait).</a:t>
            </a:r>
          </a:p>
          <a:p>
            <a:r>
              <a:rPr lang="en-US" sz="2100" dirty="0" smtClean="0">
                <a:solidFill>
                  <a:srgbClr val="00005E"/>
                </a:solidFill>
                <a:latin typeface="Georgia - 28"/>
              </a:rPr>
              <a:t>	</a:t>
            </a:r>
            <a:r>
              <a:rPr lang="fr-FR" sz="2100" dirty="0" smtClean="0">
                <a:solidFill>
                  <a:srgbClr val="00005E"/>
                </a:solidFill>
                <a:latin typeface="Georgia - 28"/>
              </a:rPr>
              <a:t>1) Capital </a:t>
            </a:r>
            <a:r>
              <a:rPr lang="fr-FR" sz="2100" dirty="0" err="1" smtClean="0">
                <a:solidFill>
                  <a:srgbClr val="00005E"/>
                </a:solidFill>
                <a:latin typeface="Georgia - 28"/>
              </a:rPr>
              <a:t>letters</a:t>
            </a:r>
            <a:r>
              <a:rPr lang="fr-FR" sz="2100" dirty="0" smtClean="0">
                <a:solidFill>
                  <a:srgbClr val="00005E"/>
                </a:solidFill>
                <a:latin typeface="Georgia - 28"/>
              </a:rPr>
              <a:t> </a:t>
            </a:r>
            <a:r>
              <a:rPr lang="fr-FR" sz="2100" dirty="0" err="1" smtClean="0">
                <a:solidFill>
                  <a:srgbClr val="00005E"/>
                </a:solidFill>
                <a:latin typeface="Georgia - 28"/>
              </a:rPr>
              <a:t>represent</a:t>
            </a:r>
            <a:r>
              <a:rPr lang="fr-FR" sz="2100" dirty="0" smtClean="0">
                <a:solidFill>
                  <a:srgbClr val="00005E"/>
                </a:solidFill>
                <a:latin typeface="Georgia - 28"/>
              </a:rPr>
              <a:t> dominant traits (T)</a:t>
            </a:r>
          </a:p>
          <a:p>
            <a:r>
              <a:rPr lang="en-US" sz="2100" dirty="0" smtClean="0">
                <a:solidFill>
                  <a:srgbClr val="00005E"/>
                </a:solidFill>
                <a:latin typeface="Georgia - 28"/>
              </a:rPr>
              <a:t>	2) Lower case letters represent recessive traits (t)</a:t>
            </a:r>
          </a:p>
          <a:p>
            <a:endParaRPr lang="en-US" sz="2100" dirty="0" smtClean="0">
              <a:solidFill>
                <a:srgbClr val="00005E"/>
              </a:solidFill>
              <a:latin typeface="Georgia - 28"/>
            </a:endParaRPr>
          </a:p>
          <a:p>
            <a:r>
              <a:rPr lang="en-US" sz="2100" dirty="0" smtClean="0">
                <a:solidFill>
                  <a:srgbClr val="00005E"/>
                </a:solidFill>
                <a:latin typeface="Georgia - 28"/>
              </a:rPr>
              <a:t>Which trait will be expressed: dominant or recessive?</a:t>
            </a:r>
          </a:p>
          <a:p>
            <a:endParaRPr lang="en-US" sz="2100" dirty="0" smtClean="0">
              <a:solidFill>
                <a:srgbClr val="00005E"/>
              </a:solidFill>
              <a:latin typeface="Georgia - 28"/>
            </a:endParaRPr>
          </a:p>
          <a:p>
            <a:r>
              <a:rPr lang="en-US" sz="2100" dirty="0" err="1" smtClean="0">
                <a:solidFill>
                  <a:srgbClr val="00005E"/>
                </a:solidFill>
                <a:latin typeface="Georgia - 28"/>
              </a:rPr>
              <a:t>Rr</a:t>
            </a:r>
            <a:r>
              <a:rPr lang="en-US" sz="2100" dirty="0" smtClean="0">
                <a:solidFill>
                  <a:srgbClr val="00005E"/>
                </a:solidFill>
                <a:latin typeface="Georgia - 28"/>
              </a:rPr>
              <a:t>		    EE		</a:t>
            </a:r>
            <a:r>
              <a:rPr lang="en-US" sz="2100" dirty="0" err="1" smtClean="0">
                <a:solidFill>
                  <a:srgbClr val="00005E"/>
                </a:solidFill>
                <a:latin typeface="Georgia - 28"/>
              </a:rPr>
              <a:t>tt</a:t>
            </a:r>
            <a:r>
              <a:rPr lang="en-US" sz="2100" dirty="0" smtClean="0">
                <a:solidFill>
                  <a:srgbClr val="00005E"/>
                </a:solidFill>
                <a:latin typeface="Georgia - 28"/>
              </a:rPr>
              <a:t>                   QQ	              RR	          </a:t>
            </a:r>
            <a:r>
              <a:rPr lang="en-US" sz="2100" dirty="0" err="1" smtClean="0">
                <a:solidFill>
                  <a:srgbClr val="00005E"/>
                </a:solidFill>
                <a:latin typeface="Georgia - 28"/>
              </a:rPr>
              <a:t>rr</a:t>
            </a:r>
            <a:r>
              <a:rPr lang="en-US" sz="2100" dirty="0" smtClean="0">
                <a:solidFill>
                  <a:srgbClr val="00005E"/>
                </a:solidFill>
                <a:latin typeface="Georgia - 28"/>
              </a:rPr>
              <a:t>	</a:t>
            </a:r>
            <a:endParaRPr lang="en-US" sz="2100" dirty="0">
              <a:solidFill>
                <a:srgbClr val="00005E"/>
              </a:solidFill>
              <a:latin typeface="Georgia - 28"/>
            </a:endParaRPr>
          </a:p>
        </p:txBody>
      </p:sp>
      <p:cxnSp>
        <p:nvCxnSpPr>
          <p:cNvPr id="3" name="Straight Connector 2"/>
          <p:cNvCxnSpPr/>
          <p:nvPr/>
        </p:nvCxnSpPr>
        <p:spPr>
          <a:xfrm>
            <a:off x="114300" y="6769100"/>
            <a:ext cx="13081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03400" y="6781800"/>
            <a:ext cx="13081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479800" y="6781800"/>
            <a:ext cx="13081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232400" y="6781800"/>
            <a:ext cx="13081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62800" y="6781800"/>
            <a:ext cx="13081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775700" y="6769100"/>
            <a:ext cx="13081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060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808</Words>
  <Application>Microsoft Office PowerPoint</Application>
  <PresentationFormat>Custom</PresentationFormat>
  <Paragraphs>160</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Georgia - 28</vt:lpstr>
      <vt:lpstr>Modern No. 20 - 28</vt:lpstr>
      <vt:lpstr>Calibri</vt:lpstr>
      <vt:lpstr>Times New Roman - 20</vt:lpstr>
      <vt:lpstr>Times New Roman - 24</vt:lpstr>
      <vt:lpstr>Lucida Calligraphy - 48</vt:lpstr>
      <vt:lpstr>Georgia - 48</vt:lpstr>
      <vt:lpstr>Georgia - 36</vt:lpstr>
      <vt:lpstr>Georgia - 20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Grande Prairie Catholic School District #28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3</cp:revision>
  <dcterms:created xsi:type="dcterms:W3CDTF">2013-01-09T18:45:29Z</dcterms:created>
  <dcterms:modified xsi:type="dcterms:W3CDTF">2013-01-18T15:54:22Z</dcterms:modified>
</cp:coreProperties>
</file>