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02FB-C2F1-4A34-B732-69875E471031}" type="datetimeFigureOut">
              <a:rPr lang="en-US" smtClean="0"/>
              <a:t>12/13/2009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19CC-FB73-480D-A333-06ED491754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028971-125D-488F-B4F4-4BE34C62C925}" type="datetimeFigureOut">
              <a:rPr lang="en-US" smtClean="0"/>
              <a:pPr/>
              <a:t>12/13/2009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Four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Pages 344-359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Def’n</a:t>
            </a:r>
            <a:r>
              <a:rPr lang="en-CA" dirty="0" smtClean="0"/>
              <a:t>- energy source that cannot be replaced after it has been used.</a:t>
            </a:r>
          </a:p>
          <a:p>
            <a:pPr lvl="1"/>
            <a:r>
              <a:rPr lang="en-CA" dirty="0" smtClean="0"/>
              <a:t>Coal</a:t>
            </a:r>
          </a:p>
          <a:p>
            <a:pPr lvl="1"/>
            <a:r>
              <a:rPr lang="en-CA" dirty="0" smtClean="0"/>
              <a:t>Oil</a:t>
            </a:r>
          </a:p>
          <a:p>
            <a:pPr lvl="1"/>
            <a:r>
              <a:rPr lang="en-CA" dirty="0" smtClean="0"/>
              <a:t>Natural Gas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Non-renewable Energy</a:t>
            </a:r>
            <a:endParaRPr lang="en-CA" dirty="0"/>
          </a:p>
        </p:txBody>
      </p:sp>
      <p:pic>
        <p:nvPicPr>
          <p:cNvPr id="1026" name="Picture 2" descr="C:\Users\Breanne\AppData\Local\Microsoft\Windows\Temporary Internet Files\Low\Content.IE5\5513NU3A\fossil_fuel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2294402"/>
            <a:ext cx="4929190" cy="4563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Energy sources that can be renewed or replenished naturally in relatively short periods.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Renewable Energy</a:t>
            </a:r>
            <a:endParaRPr lang="en-CA" dirty="0"/>
          </a:p>
        </p:txBody>
      </p:sp>
      <p:pic>
        <p:nvPicPr>
          <p:cNvPr id="1026" name="Picture 2" descr="http://spot.colorado.edu/~pranter/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66941"/>
            <a:ext cx="4591059" cy="459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Air Pollution</a:t>
            </a:r>
          </a:p>
          <a:p>
            <a:pPr lvl="1"/>
            <a:r>
              <a:rPr lang="en-CA" dirty="0" smtClean="0"/>
              <a:t>Burning of fossil fuels release pollutants into environment (ash, SO</a:t>
            </a:r>
            <a:r>
              <a:rPr lang="en-CA" baseline="-25000" dirty="0" smtClean="0"/>
              <a:t>2</a:t>
            </a:r>
            <a:r>
              <a:rPr lang="en-CA" dirty="0" smtClean="0"/>
              <a:t>, CO</a:t>
            </a:r>
            <a:r>
              <a:rPr lang="en-CA" baseline="-25000" dirty="0" smtClean="0"/>
              <a:t>2</a:t>
            </a:r>
            <a:r>
              <a:rPr lang="en-CA" dirty="0" smtClean="0"/>
              <a:t>, </a:t>
            </a:r>
            <a:r>
              <a:rPr lang="en-CA" dirty="0" err="1" smtClean="0"/>
              <a:t>NO</a:t>
            </a:r>
            <a:r>
              <a:rPr lang="en-CA" baseline="-25000" dirty="0" err="1" smtClean="0"/>
              <a:t>x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Fly ash- ash that is released when coal is burned\	May contain small amounts of Hg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4.2 Electricity and the Environment</a:t>
            </a:r>
            <a:endParaRPr lang="en-CA" dirty="0"/>
          </a:p>
        </p:txBody>
      </p:sp>
      <p:pic>
        <p:nvPicPr>
          <p:cNvPr id="24578" name="Picture 2" descr="http://rcrawford79.files.wordpress.com/2007/09/air-pollution-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58787"/>
            <a:ext cx="5643602" cy="339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Strip-mining: removes all plants and animals to large areas of land, restored after they have taken the coal, only bad thing is that it is not restored back to normal.</a:t>
            </a:r>
          </a:p>
          <a:p>
            <a:pPr lvl="1"/>
            <a:r>
              <a:rPr lang="en-CA" dirty="0" smtClean="0"/>
              <a:t>Releases poisonous gases</a:t>
            </a:r>
          </a:p>
          <a:p>
            <a:pPr lvl="1"/>
            <a:r>
              <a:rPr lang="en-CA" dirty="0" smtClean="0"/>
              <a:t>Warm water from steam turbines returned to lakes...lakes get warmed, kill fish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Environmental Effects</a:t>
            </a:r>
            <a:endParaRPr lang="en-CA" dirty="0"/>
          </a:p>
        </p:txBody>
      </p:sp>
      <p:pic>
        <p:nvPicPr>
          <p:cNvPr id="25602" name="Picture 2" descr="http://www.kgs.ku.edu/Publications/Photos/Crawford/CR-Strip-m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50513"/>
            <a:ext cx="3929090" cy="2607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Reserves of non-renewable resources are depleting. </a:t>
            </a:r>
          </a:p>
          <a:p>
            <a:r>
              <a:rPr lang="en-CA" smtClean="0"/>
              <a:t>What do we do now?</a:t>
            </a:r>
          </a:p>
          <a:p>
            <a:r>
              <a:rPr lang="en-CA" smtClean="0"/>
              <a:t>Electric cars...are they really saving our environment?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mtClean="0"/>
              <a:t>Conserving Non-Renewable Resources</a:t>
            </a:r>
            <a:endParaRPr lang="en-CA" dirty="0"/>
          </a:p>
        </p:txBody>
      </p:sp>
      <p:pic>
        <p:nvPicPr>
          <p:cNvPr id="26626" name="Picture 2" descr="http://www.blog.thesietch.org/wp-content/uploads/2008/03/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66296"/>
            <a:ext cx="3929090" cy="329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Sustainability- using resources at a rate that can be maintained indefinitely</a:t>
            </a:r>
          </a:p>
          <a:p>
            <a:r>
              <a:rPr lang="en-CA" dirty="0" smtClean="0"/>
              <a:t>We need to use our fossil fuels sustainably, or else they will not last for our future generations.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Sustainable Future</a:t>
            </a:r>
            <a:endParaRPr lang="en-CA" dirty="0"/>
          </a:p>
        </p:txBody>
      </p:sp>
      <p:pic>
        <p:nvPicPr>
          <p:cNvPr id="27650" name="Picture 2" descr="http://www.umanitoba.ca/campus/physical_plant/media/sustain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286124"/>
            <a:ext cx="5053018" cy="337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Samuel Morse- invented the first electrical communication system...Morse Code</a:t>
            </a:r>
          </a:p>
          <a:p>
            <a:r>
              <a:rPr lang="en-CA" dirty="0" smtClean="0"/>
              <a:t>Today we quicker technology that allows messages to be transferred from one place to another quickly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4.3 Electrical Technology and Society</a:t>
            </a:r>
            <a:endParaRPr lang="en-CA" dirty="0"/>
          </a:p>
        </p:txBody>
      </p:sp>
      <p:pic>
        <p:nvPicPr>
          <p:cNvPr id="1028" name="Picture 4" descr="http://www.atdi24.dsl.pipex.com/japspeedkey2.jpg"/>
          <p:cNvPicPr>
            <a:picLocks noChangeAspect="1" noChangeArrowheads="1"/>
          </p:cNvPicPr>
          <p:nvPr/>
        </p:nvPicPr>
        <p:blipFill>
          <a:blip r:embed="rId2" cstate="print"/>
          <a:srcRect t="15698" b="26744"/>
          <a:stretch>
            <a:fillRect/>
          </a:stretch>
        </p:blipFill>
        <p:spPr bwMode="auto">
          <a:xfrm>
            <a:off x="2143108" y="3929066"/>
            <a:ext cx="639798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iphers.navalspooks-ctsandcrabs.us/theme_images/morse%20code%20alpha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957"/>
            <a:ext cx="4519621" cy="6838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 you think?</a:t>
            </a:r>
          </a:p>
          <a:p>
            <a:r>
              <a:rPr lang="en-CA" dirty="0" smtClean="0"/>
              <a:t>Gives us more time to do other things, has this made us lazy?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Benefits of Electrical Technology</a:t>
            </a:r>
            <a:endParaRPr lang="en-CA" dirty="0"/>
          </a:p>
        </p:txBody>
      </p:sp>
      <p:pic>
        <p:nvPicPr>
          <p:cNvPr id="30722" name="Picture 2" descr="http://www.jefffservice.co.uk/images/cartoon_washing_machine(c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63985"/>
            <a:ext cx="6215105" cy="409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33556"/>
          </a:xfrm>
        </p:spPr>
        <p:txBody>
          <a:bodyPr/>
          <a:lstStyle/>
          <a:p>
            <a:r>
              <a:rPr lang="en-CA" dirty="0" smtClean="0"/>
              <a:t>More technology = more resources to keep that technology running</a:t>
            </a:r>
          </a:p>
          <a:p>
            <a:r>
              <a:rPr lang="en-CA" dirty="0" smtClean="0"/>
              <a:t>More new technology means old technology is obsolete....what do we do with it?</a:t>
            </a:r>
          </a:p>
          <a:p>
            <a:r>
              <a:rPr lang="en-CA" dirty="0" smtClean="0"/>
              <a:t>Solid garbage...hard to decompose...what does this mean?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Drawbacks of Electrical Technology</a:t>
            </a:r>
            <a:endParaRPr lang="en-CA" dirty="0"/>
          </a:p>
        </p:txBody>
      </p:sp>
      <p:pic>
        <p:nvPicPr>
          <p:cNvPr id="31746" name="Picture 2" descr="http://blog.lib.umn.edu/evans391/architecture/Garbage_landf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619500"/>
            <a:ext cx="5072098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Fossil Fuels- </a:t>
            </a:r>
            <a:r>
              <a:rPr lang="en-CA" dirty="0" smtClean="0"/>
              <a:t>65% of the Earth uses fossil fuels as an energy source (coal, oil, natural gas)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Turbine-</a:t>
            </a:r>
            <a:r>
              <a:rPr lang="en-CA" dirty="0" smtClean="0"/>
              <a:t> long shaft with many fan blades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4.1 Electrical Energy Sources and Alternatives</a:t>
            </a:r>
            <a:endParaRPr lang="en-CA" dirty="0"/>
          </a:p>
        </p:txBody>
      </p:sp>
      <p:pic>
        <p:nvPicPr>
          <p:cNvPr id="1026" name="Picture 2" descr="http://www.technologie-entwicklung.de/17a-turbine-ng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67075"/>
            <a:ext cx="6858048" cy="359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Computers transpose all information into binary numbers (numbers with just one’s and zero’s)</a:t>
            </a:r>
          </a:p>
          <a:p>
            <a:r>
              <a:rPr lang="en-CA" smtClean="0"/>
              <a:t>Binary numbers will turn on and off specific transistors on a microcircuit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Computers and Information</a:t>
            </a:r>
            <a:endParaRPr lang="en-CA" dirty="0"/>
          </a:p>
        </p:txBody>
      </p:sp>
      <p:pic>
        <p:nvPicPr>
          <p:cNvPr id="32770" name="Picture 2" descr="http://www.eng.cam.ac.uk/DesignOffice/mdp/electric_web/Digital/04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876"/>
            <a:ext cx="3668883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Different techniques are used to store and transmit information but all use electricity in one way or another</a:t>
            </a:r>
          </a:p>
          <a:p>
            <a:r>
              <a:rPr lang="en-CA" dirty="0" smtClean="0"/>
              <a:t>CD- pulses occur when the laser is reflected due to the tiny pits stamped on surface of CD.  </a:t>
            </a:r>
            <a:r>
              <a:rPr lang="en-CA" dirty="0" err="1" smtClean="0"/>
              <a:t>Photodetector</a:t>
            </a:r>
            <a:r>
              <a:rPr lang="en-CA" dirty="0" smtClean="0"/>
              <a:t> converts light pulses to electrical pulses which make our music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Electricity and Computers </a:t>
            </a:r>
            <a:endParaRPr lang="en-CA" dirty="0"/>
          </a:p>
        </p:txBody>
      </p:sp>
      <p:pic>
        <p:nvPicPr>
          <p:cNvPr id="33794" name="Picture 2" descr="http://www.dvdjunkies.org/digital_cd_pi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350527"/>
            <a:ext cx="2786082" cy="2507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Hard Drive on Computer- aluminum is coated with magnetic material which rotates at a speed of 300 km/hr.</a:t>
            </a:r>
          </a:p>
          <a:p>
            <a:pPr lvl="1"/>
            <a:r>
              <a:rPr lang="en-CA" dirty="0" smtClean="0"/>
              <a:t>Reading- hard drive sends an electrical signal to the processor</a:t>
            </a:r>
          </a:p>
          <a:p>
            <a:pPr lvl="1"/>
            <a:r>
              <a:rPr lang="en-CA" dirty="0" smtClean="0"/>
              <a:t>Writing- responding to electrical signals from the processor (this will move the head accordingly)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Con’t</a:t>
            </a:r>
            <a:endParaRPr lang="en-CA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14818"/>
            <a:ext cx="367665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590746"/>
          </a:xfrm>
        </p:spPr>
        <p:txBody>
          <a:bodyPr/>
          <a:lstStyle/>
          <a:p>
            <a:r>
              <a:rPr lang="en-CA" dirty="0" smtClean="0"/>
              <a:t>Electronic storage of information is a benefit to society</a:t>
            </a:r>
          </a:p>
          <a:p>
            <a:r>
              <a:rPr lang="en-CA" dirty="0" smtClean="0"/>
              <a:t>Information is cheaper to store, easier to find, and much more compact</a:t>
            </a:r>
          </a:p>
          <a:p>
            <a:r>
              <a:rPr lang="en-CA" dirty="0" smtClean="0"/>
              <a:t>Internet- allows for a lot of information at your fingertips...downside:</a:t>
            </a:r>
          </a:p>
          <a:p>
            <a:pPr lvl="1"/>
            <a:r>
              <a:rPr lang="en-CA" dirty="0" smtClean="0"/>
              <a:t>Not all countries can afford it</a:t>
            </a:r>
          </a:p>
          <a:p>
            <a:pPr lvl="1"/>
            <a:r>
              <a:rPr lang="en-CA" dirty="0" smtClean="0"/>
              <a:t>Privacy: data transmission not always secure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Electrical Transmission of Information</a:t>
            </a:r>
            <a:endParaRPr lang="en-CA" dirty="0"/>
          </a:p>
        </p:txBody>
      </p:sp>
      <p:pic>
        <p:nvPicPr>
          <p:cNvPr id="35842" name="Picture 2" descr="http://www.commercepontiac.ca/images/inter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786322"/>
            <a:ext cx="3571900" cy="1925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47606"/>
          </a:xfrm>
        </p:spPr>
        <p:txBody>
          <a:bodyPr/>
          <a:lstStyle/>
          <a:p>
            <a:r>
              <a:rPr lang="en-CA" dirty="0" smtClean="0"/>
              <a:t>Trust it?</a:t>
            </a:r>
          </a:p>
          <a:p>
            <a:r>
              <a:rPr lang="en-CA" dirty="0" smtClean="0"/>
              <a:t>Information overload?</a:t>
            </a:r>
          </a:p>
          <a:p>
            <a:pPr lvl="1"/>
            <a:r>
              <a:rPr lang="en-CA" dirty="0" smtClean="0"/>
              <a:t>Search Engines- help with overload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Concerns With Internet</a:t>
            </a:r>
            <a:endParaRPr lang="en-CA" dirty="0"/>
          </a:p>
        </p:txBody>
      </p:sp>
      <p:pic>
        <p:nvPicPr>
          <p:cNvPr id="36866" name="Picture 2" descr="http://www.askbox.eu/search-engi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357562"/>
            <a:ext cx="2857500" cy="3067050"/>
          </a:xfrm>
          <a:prstGeom prst="rect">
            <a:avLst/>
          </a:prstGeom>
          <a:noFill/>
        </p:spPr>
      </p:pic>
      <p:pic>
        <p:nvPicPr>
          <p:cNvPr id="36868" name="Picture 4" descr="http://www.cartoonstock.com/newscartoons/cartoonists/gri/lowres/grin164l.jpg"/>
          <p:cNvPicPr>
            <a:picLocks noChangeAspect="1" noChangeArrowheads="1"/>
          </p:cNvPicPr>
          <p:nvPr/>
        </p:nvPicPr>
        <p:blipFill>
          <a:blip r:embed="rId3" cstate="print"/>
          <a:srcRect t="14463"/>
          <a:stretch>
            <a:fillRect/>
          </a:stretch>
        </p:blipFill>
        <p:spPr bwMode="auto">
          <a:xfrm>
            <a:off x="1142976" y="3071810"/>
            <a:ext cx="3810000" cy="2957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3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splitting of atoms of a heavy element into smaller elements</a:t>
            </a:r>
          </a:p>
          <a:p>
            <a:r>
              <a:rPr lang="en-CA" dirty="0" smtClean="0"/>
              <a:t>Releases a lot of energy</a:t>
            </a:r>
          </a:p>
          <a:p>
            <a:r>
              <a:rPr lang="en-CA" dirty="0" smtClean="0"/>
              <a:t>Usually uses uranium as a starter element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Nuclear Fission</a:t>
            </a:r>
            <a:endParaRPr lang="en-CA" dirty="0"/>
          </a:p>
        </p:txBody>
      </p:sp>
      <p:pic>
        <p:nvPicPr>
          <p:cNvPr id="28674" name="Picture 2" descr="http://www.oxfordreference.com/media/images/3190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792957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Energy that comes from the earth’s surface.  </a:t>
            </a:r>
          </a:p>
          <a:p>
            <a:r>
              <a:rPr lang="en-CA" dirty="0" smtClean="0"/>
              <a:t>Pipes are built into the ground, water is pumped down and it will heat up. When it comes back up it will be steam which turns turbines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Geothermal Energy</a:t>
            </a:r>
            <a:endParaRPr lang="en-CA" dirty="0"/>
          </a:p>
        </p:txBody>
      </p:sp>
      <p:pic>
        <p:nvPicPr>
          <p:cNvPr id="29698" name="Picture 2" descr="http://upload.wikimedia.org/wikipedia/commons/c/c4/Geothermal_energy_metho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19091"/>
            <a:ext cx="5143536" cy="363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r.middlebury.edu/es/altenergylife/biomass%20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619375"/>
            <a:ext cx="6067441" cy="423862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Garbage in landfills gives off combustible gases which are collected and used as fuel for steam driven generators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Biomass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using waste energy from other energy producing plants and uses it to turn turbines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Cogeneration</a:t>
            </a:r>
            <a:endParaRPr lang="en-US" dirty="0"/>
          </a:p>
        </p:txBody>
      </p:sp>
      <p:pic>
        <p:nvPicPr>
          <p:cNvPr id="1026" name="Picture 2" descr="http://www.kelcroft.com.hk/img/cogeneration_schema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635716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25% of the world’s energy is made with this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Hydroelectric Power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41684"/>
            <a:ext cx="6500858" cy="501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Tides- waves will turn a turbine to generate electricity</a:t>
            </a:r>
          </a:p>
          <a:p>
            <a:r>
              <a:rPr lang="en-CA" dirty="0" smtClean="0"/>
              <a:t>Wind- wind will turn a turbine to generate electricity</a:t>
            </a:r>
          </a:p>
          <a:p>
            <a:r>
              <a:rPr lang="en-CA" dirty="0" smtClean="0"/>
              <a:t>Sunlight- sunlight is converted by a solar cell into electricity</a:t>
            </a:r>
          </a:p>
          <a:p>
            <a:r>
              <a:rPr lang="en-CA" dirty="0" smtClean="0"/>
              <a:t>Batteries- chemical energy is converted into electrical energy. Not good for whole cities.</a:t>
            </a:r>
          </a:p>
          <a:p>
            <a:pPr lvl="1"/>
            <a:r>
              <a:rPr lang="en-CA" dirty="0" smtClean="0"/>
              <a:t>Rechargeable batteries not 100% reliable</a:t>
            </a:r>
          </a:p>
          <a:p>
            <a:pPr lvl="1"/>
            <a:r>
              <a:rPr lang="en-CA" dirty="0" smtClean="0"/>
              <a:t>Fuel cells- primary cell that generates electricity directly from a chemical reaction with fuel (hydrogen)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 Energy Sources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956</TotalTime>
  <Words>697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Chapter Four</vt:lpstr>
      <vt:lpstr>4.1 Electrical Energy Sources and Alternatives</vt:lpstr>
      <vt:lpstr>Slide 3</vt:lpstr>
      <vt:lpstr>Nuclear Fission</vt:lpstr>
      <vt:lpstr>Geothermal Energy</vt:lpstr>
      <vt:lpstr>Biomass</vt:lpstr>
      <vt:lpstr>Cogeneration</vt:lpstr>
      <vt:lpstr>Hydroelectric Power</vt:lpstr>
      <vt:lpstr>Alternative Energy Sources</vt:lpstr>
      <vt:lpstr>Non-renewable Energy</vt:lpstr>
      <vt:lpstr>Renewable Energy</vt:lpstr>
      <vt:lpstr>4.2 Electricity and the Environment</vt:lpstr>
      <vt:lpstr>Other Environmental Effects</vt:lpstr>
      <vt:lpstr>Conserving Non-Renewable Resources</vt:lpstr>
      <vt:lpstr>Sustainable Future</vt:lpstr>
      <vt:lpstr>4.3 Electrical Technology and Society</vt:lpstr>
      <vt:lpstr>Slide 17</vt:lpstr>
      <vt:lpstr>Benefits of Electrical Technology</vt:lpstr>
      <vt:lpstr>Drawbacks of Electrical Technology</vt:lpstr>
      <vt:lpstr>Computers and Information</vt:lpstr>
      <vt:lpstr>Electricity and Computers </vt:lpstr>
      <vt:lpstr>Con’t</vt:lpstr>
      <vt:lpstr>Electrical Transmission of Information</vt:lpstr>
      <vt:lpstr>More Concerns With Internet</vt:lpstr>
    </vt:vector>
  </TitlesOfParts>
  <Company>GPCSD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breannebodnar</dc:creator>
  <cp:lastModifiedBy>GPCSD</cp:lastModifiedBy>
  <cp:revision>39</cp:revision>
  <dcterms:created xsi:type="dcterms:W3CDTF">2008-12-02T17:32:20Z</dcterms:created>
  <dcterms:modified xsi:type="dcterms:W3CDTF">2009-12-13T20:30:41Z</dcterms:modified>
</cp:coreProperties>
</file>