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57" r:id="rId3"/>
    <p:sldId id="261" r:id="rId4"/>
    <p:sldId id="262" r:id="rId5"/>
    <p:sldId id="260" r:id="rId6"/>
    <p:sldId id="258"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89F70-A34F-4C34-8271-7066A79E9C5F}" type="datetimeFigureOut">
              <a:rPr lang="en-CA" smtClean="0"/>
              <a:t>09/07/2010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8705F-68E6-40AC-8651-8F0BD5166673}"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3</a:t>
            </a:fld>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4</a:t>
            </a:fld>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47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8705F-68E6-40AC-8651-8F0BD5166673}" type="slidenum">
              <a:rPr lang="en-CA" smtClean="0"/>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908705F-68E6-40AC-8651-8F0BD5166673}"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54BB496-7E42-4D39-BEA4-98897DD6F499}" type="datetimeFigureOut">
              <a:rPr lang="en-CA" smtClean="0"/>
              <a:t>09/07/2010</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DE6E112A-DB11-441B-9C4D-693CE89EFCBE}"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4BB496-7E42-4D39-BEA4-98897DD6F499}" type="datetimeFigureOut">
              <a:rPr lang="en-CA" smtClean="0"/>
              <a:t>09/07/2010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4BB496-7E42-4D39-BEA4-98897DD6F499}" type="datetimeFigureOut">
              <a:rPr lang="en-CA" smtClean="0"/>
              <a:t>09/07/2010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54BB496-7E42-4D39-BEA4-98897DD6F499}" type="datetimeFigureOut">
              <a:rPr lang="en-CA" smtClean="0"/>
              <a:t>09/07/2010</a:t>
            </a:fld>
            <a:endParaRPr lang="en-CA"/>
          </a:p>
        </p:txBody>
      </p:sp>
      <p:sp>
        <p:nvSpPr>
          <p:cNvPr id="19" name="Footer Placeholder 18"/>
          <p:cNvSpPr>
            <a:spLocks noGrp="1"/>
          </p:cNvSpPr>
          <p:nvPr>
            <p:ph type="ftr" sz="quarter" idx="11"/>
          </p:nvPr>
        </p:nvSpPr>
        <p:spPr>
          <a:xfrm>
            <a:off x="3581400" y="76200"/>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DE6E112A-DB11-441B-9C4D-693CE89EFCB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54BB496-7E42-4D39-BEA4-98897DD6F499}" type="datetimeFigureOut">
              <a:rPr lang="en-CA" smtClean="0"/>
              <a:t>09/07/2010</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DE6E112A-DB11-441B-9C4D-693CE89EFCBE}" type="slidenum">
              <a:rPr lang="en-CA" smtClean="0"/>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54BB496-7E42-4D39-BEA4-98897DD6F499}" type="datetimeFigureOut">
              <a:rPr lang="en-CA" smtClean="0"/>
              <a:t>09/07/2010</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54BB496-7E42-4D39-BEA4-98897DD6F499}" type="datetimeFigureOut">
              <a:rPr lang="en-CA" smtClean="0"/>
              <a:t>09/07/2010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DE6E112A-DB11-441B-9C4D-693CE89EFCBE}" type="slidenum">
              <a:rPr lang="en-CA" smtClean="0"/>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54BB496-7E42-4D39-BEA4-98897DD6F499}" type="datetimeFigureOut">
              <a:rPr lang="en-CA" smtClean="0"/>
              <a:t>09/07/2010</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4BB496-7E42-4D39-BEA4-98897DD6F499}" type="datetimeFigureOut">
              <a:rPr lang="en-CA" smtClean="0"/>
              <a:t>09/07/2010</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54BB496-7E42-4D39-BEA4-98897DD6F499}" type="datetimeFigureOut">
              <a:rPr lang="en-CA" smtClean="0"/>
              <a:t>09/07/2010</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6E112A-DB11-441B-9C4D-693CE89EFCBE}"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54BB496-7E42-4D39-BEA4-98897DD6F499}" type="datetimeFigureOut">
              <a:rPr lang="en-CA" smtClean="0"/>
              <a:t>09/07/2010</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DE6E112A-DB11-441B-9C4D-693CE89EFCBE}" type="slidenum">
              <a:rPr lang="en-CA" smtClean="0"/>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4BB496-7E42-4D39-BEA4-98897DD6F499}" type="datetimeFigureOut">
              <a:rPr lang="en-CA" smtClean="0"/>
              <a:t>09/07/2010</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6E112A-DB11-441B-9C4D-693CE89EFCBE}" type="slidenum">
              <a:rPr lang="en-CA" smtClean="0"/>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visual.com/index.php/Image:Natural_gas_rig.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library.tauranga.govt.nz/DesktopModules/SimpleGallery/SlideShowPopup.aspx?PortalID=8&amp;ItemID=1077&amp;Border=White&amp;sb=Name&amp;sd=ASC"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b.montevallo.edu/MIS267/SteerJF/mai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Career Trends</a:t>
            </a:r>
            <a:endParaRPr lang="en-CA" dirty="0"/>
          </a:p>
        </p:txBody>
      </p:sp>
      <p:sp>
        <p:nvSpPr>
          <p:cNvPr id="3" name="Subtitle 2"/>
          <p:cNvSpPr>
            <a:spLocks noGrp="1"/>
          </p:cNvSpPr>
          <p:nvPr>
            <p:ph type="subTitle" idx="1"/>
          </p:nvPr>
        </p:nvSpPr>
        <p:spPr/>
        <p:txBody>
          <a:bodyPr/>
          <a:lstStyle/>
          <a:p>
            <a:r>
              <a:rPr lang="en-CA" dirty="0" smtClean="0"/>
              <a:t>What  jobs are out there for me NOW???</a:t>
            </a:r>
            <a:endParaRPr lang="en-CA" dirty="0"/>
          </a:p>
        </p:txBody>
      </p:sp>
      <p:pic>
        <p:nvPicPr>
          <p:cNvPr id="17410" name="Picture 2" descr="Image of street signs with words &quot;opportunity&quot; and &quot;career&quot;"/>
          <p:cNvPicPr>
            <a:picLocks noChangeAspect="1" noChangeArrowheads="1"/>
          </p:cNvPicPr>
          <p:nvPr/>
        </p:nvPicPr>
        <p:blipFill>
          <a:blip r:embed="rId3" cstate="print"/>
          <a:srcRect/>
          <a:stretch>
            <a:fillRect/>
          </a:stretch>
        </p:blipFill>
        <p:spPr bwMode="auto">
          <a:xfrm>
            <a:off x="3900271" y="260648"/>
            <a:ext cx="5041483" cy="3096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oil</a:t>
            </a:r>
            <a:endParaRPr lang="en-CA" dirty="0"/>
          </a:p>
        </p:txBody>
      </p:sp>
      <p:sp>
        <p:nvSpPr>
          <p:cNvPr id="3" name="Content Placeholder 2"/>
          <p:cNvSpPr>
            <a:spLocks noGrp="1"/>
          </p:cNvSpPr>
          <p:nvPr>
            <p:ph idx="1"/>
          </p:nvPr>
        </p:nvSpPr>
        <p:spPr>
          <a:xfrm>
            <a:off x="612648" y="1600200"/>
            <a:ext cx="8153400" cy="5257800"/>
          </a:xfrm>
        </p:spPr>
        <p:txBody>
          <a:bodyPr>
            <a:normAutofit fontScale="92500" lnSpcReduction="20000"/>
          </a:bodyPr>
          <a:lstStyle/>
          <a:p>
            <a:r>
              <a:rPr lang="en-CA" dirty="0" smtClean="0"/>
              <a:t>Oil is the world’s #1 energy source, and consumption is expected to grow from 85 million barrels a day (2006) to 91 million barrels a day in 2015, and 107 million barrels a day in 2030.</a:t>
            </a:r>
          </a:p>
          <a:p>
            <a:r>
              <a:rPr lang="en-CA" dirty="0" smtClean="0"/>
              <a:t>In August of 2009, 22% of the oil that was imported in the US came from Canada, which was the highest proportion of oil used by states to come from Canada ever.</a:t>
            </a:r>
          </a:p>
          <a:p>
            <a:r>
              <a:rPr lang="en-CA" dirty="0" smtClean="0"/>
              <a:t>Although Alberta shipped more oil to the states than ever, the lower price saw the province bring in less money than in 2008. Regardless, oil accounted for 2/3 of Alberta’s exports.</a:t>
            </a:r>
            <a:endParaRPr lang="en-CA" dirty="0"/>
          </a:p>
        </p:txBody>
      </p:sp>
      <p:pic>
        <p:nvPicPr>
          <p:cNvPr id="46082" name="Picture 2" descr="http://www.longan.gov.vn/english/News/Pictures/2009/Thang6/09-06-2009/images1803622_oil27119558.jpg"/>
          <p:cNvPicPr>
            <a:picLocks noChangeAspect="1" noChangeArrowheads="1"/>
          </p:cNvPicPr>
          <p:nvPr/>
        </p:nvPicPr>
        <p:blipFill>
          <a:blip r:embed="rId3" cstate="print"/>
          <a:srcRect/>
          <a:stretch>
            <a:fillRect/>
          </a:stretch>
        </p:blipFill>
        <p:spPr bwMode="auto">
          <a:xfrm>
            <a:off x="6651724" y="0"/>
            <a:ext cx="2492276" cy="1570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Natural gas</a:t>
            </a:r>
            <a:endParaRPr lang="en-CA" dirty="0"/>
          </a:p>
        </p:txBody>
      </p:sp>
      <p:sp>
        <p:nvSpPr>
          <p:cNvPr id="3" name="Content Placeholder 2"/>
          <p:cNvSpPr>
            <a:spLocks noGrp="1"/>
          </p:cNvSpPr>
          <p:nvPr>
            <p:ph idx="1"/>
          </p:nvPr>
        </p:nvSpPr>
        <p:spPr/>
        <p:txBody>
          <a:bodyPr/>
          <a:lstStyle/>
          <a:p>
            <a:r>
              <a:rPr lang="en-CA" dirty="0" smtClean="0"/>
              <a:t>Consumption of natural gas is expected to increase by 50% by 2030.</a:t>
            </a:r>
          </a:p>
          <a:p>
            <a:r>
              <a:rPr lang="en-CA" dirty="0" smtClean="0"/>
              <a:t>It is a cheaper source of fuel and is required for electricity.</a:t>
            </a:r>
          </a:p>
          <a:p>
            <a:r>
              <a:rPr lang="en-CA" dirty="0" smtClean="0"/>
              <a:t>80% of Canada’s natural gas is produced in Alberta.</a:t>
            </a:r>
          </a:p>
          <a:p>
            <a:r>
              <a:rPr lang="en-CA" dirty="0" smtClean="0"/>
              <a:t>Natural gas accounts for 21% of Albertan exports.</a:t>
            </a:r>
          </a:p>
        </p:txBody>
      </p:sp>
      <p:pic>
        <p:nvPicPr>
          <p:cNvPr id="44034" name="Picture 2" descr="Natural gas rig">
            <a:hlinkClick r:id="rId3" tooltip="Natural gas rig"/>
          </p:cNvPr>
          <p:cNvPicPr>
            <a:picLocks noChangeAspect="1" noChangeArrowheads="1"/>
          </p:cNvPicPr>
          <p:nvPr/>
        </p:nvPicPr>
        <p:blipFill>
          <a:blip r:embed="rId4" cstate="print"/>
          <a:srcRect/>
          <a:stretch>
            <a:fillRect/>
          </a:stretch>
        </p:blipFill>
        <p:spPr bwMode="auto">
          <a:xfrm>
            <a:off x="5580112" y="0"/>
            <a:ext cx="1691680" cy="1680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Coal</a:t>
            </a:r>
            <a:endParaRPr lang="en-CA" dirty="0"/>
          </a:p>
        </p:txBody>
      </p:sp>
      <p:sp>
        <p:nvSpPr>
          <p:cNvPr id="3" name="Content Placeholder 2"/>
          <p:cNvSpPr>
            <a:spLocks noGrp="1"/>
          </p:cNvSpPr>
          <p:nvPr>
            <p:ph idx="1"/>
          </p:nvPr>
        </p:nvSpPr>
        <p:spPr/>
        <p:txBody>
          <a:bodyPr/>
          <a:lstStyle/>
          <a:p>
            <a:r>
              <a:rPr lang="en-CA" dirty="0" smtClean="0"/>
              <a:t>Coal accounts for about ¼ of the world’s energy consumption.</a:t>
            </a:r>
          </a:p>
          <a:p>
            <a:r>
              <a:rPr lang="en-CA" dirty="0" smtClean="0"/>
              <a:t>In Alberta in 2008, coal accounted for 59% of the province’s electricity generation.</a:t>
            </a:r>
          </a:p>
          <a:p>
            <a:r>
              <a:rPr lang="en-CA" dirty="0" smtClean="0"/>
              <a:t>Production of coal in Alberta is expected to increase.</a:t>
            </a:r>
            <a:endParaRPr lang="en-CA" dirty="0"/>
          </a:p>
        </p:txBody>
      </p:sp>
      <p:pic>
        <p:nvPicPr>
          <p:cNvPr id="41986" name="Picture 2" descr="http://www.etftrends.com/wp-content/uploads/2009/06/coal_hands_g1v4.jpg"/>
          <p:cNvPicPr>
            <a:picLocks noChangeAspect="1" noChangeArrowheads="1"/>
          </p:cNvPicPr>
          <p:nvPr/>
        </p:nvPicPr>
        <p:blipFill>
          <a:blip r:embed="rId3" cstate="print"/>
          <a:srcRect/>
          <a:stretch>
            <a:fillRect/>
          </a:stretch>
        </p:blipFill>
        <p:spPr bwMode="auto">
          <a:xfrm>
            <a:off x="3851920" y="4330207"/>
            <a:ext cx="3801641" cy="25277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Renewable Energy</a:t>
            </a:r>
            <a:endParaRPr lang="en-CA" dirty="0"/>
          </a:p>
        </p:txBody>
      </p:sp>
      <p:sp>
        <p:nvSpPr>
          <p:cNvPr id="3" name="Content Placeholder 2"/>
          <p:cNvSpPr>
            <a:spLocks noGrp="1"/>
          </p:cNvSpPr>
          <p:nvPr>
            <p:ph idx="1"/>
          </p:nvPr>
        </p:nvSpPr>
        <p:spPr/>
        <p:txBody>
          <a:bodyPr>
            <a:normAutofit/>
          </a:bodyPr>
          <a:lstStyle/>
          <a:p>
            <a:r>
              <a:rPr lang="en-CA" dirty="0" smtClean="0"/>
              <a:t>The use of renewable energy sources is growing, most of the growth in hydro and wind power.</a:t>
            </a:r>
          </a:p>
          <a:p>
            <a:r>
              <a:rPr lang="en-CA" dirty="0" smtClean="0"/>
              <a:t>Most of Alberta’s energy production comes from coal or natural gas (90%),  but the rest comes from hydro, wind or biomass (burning biological material to produce energy, </a:t>
            </a:r>
            <a:r>
              <a:rPr lang="en-CA" dirty="0" err="1" smtClean="0"/>
              <a:t>eg</a:t>
            </a:r>
            <a:r>
              <a:rPr lang="en-CA" dirty="0" smtClean="0"/>
              <a:t>. Firewood)</a:t>
            </a:r>
          </a:p>
          <a:p>
            <a:endParaRPr lang="en-CA" dirty="0"/>
          </a:p>
        </p:txBody>
      </p:sp>
      <p:pic>
        <p:nvPicPr>
          <p:cNvPr id="39938" name="Picture 2" descr="http://www.kidcyber.com.au/IMAGES/hydro.jpg"/>
          <p:cNvPicPr>
            <a:picLocks noChangeAspect="1" noChangeArrowheads="1"/>
          </p:cNvPicPr>
          <p:nvPr/>
        </p:nvPicPr>
        <p:blipFill>
          <a:blip r:embed="rId3" cstate="print"/>
          <a:srcRect/>
          <a:stretch>
            <a:fillRect/>
          </a:stretch>
        </p:blipFill>
        <p:spPr bwMode="auto">
          <a:xfrm>
            <a:off x="2915816" y="5197935"/>
            <a:ext cx="2492276" cy="16600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Agriculture</a:t>
            </a:r>
            <a:endParaRPr lang="en-CA" dirty="0"/>
          </a:p>
        </p:txBody>
      </p:sp>
      <p:sp>
        <p:nvSpPr>
          <p:cNvPr id="3" name="Content Placeholder 2"/>
          <p:cNvSpPr>
            <a:spLocks noGrp="1"/>
          </p:cNvSpPr>
          <p:nvPr>
            <p:ph idx="1"/>
          </p:nvPr>
        </p:nvSpPr>
        <p:spPr/>
        <p:txBody>
          <a:bodyPr/>
          <a:lstStyle/>
          <a:p>
            <a:r>
              <a:rPr lang="en-CA" dirty="0" smtClean="0"/>
              <a:t>Prices of agricultural products should rise in the next few years, but not back to pre-recession levels.</a:t>
            </a:r>
          </a:p>
          <a:p>
            <a:r>
              <a:rPr lang="en-CA" dirty="0" smtClean="0"/>
              <a:t>Because world population growth is expected to be slow in the next 25 years, demand for food is unlikely to skyrocket.</a:t>
            </a:r>
          </a:p>
          <a:p>
            <a:r>
              <a:rPr lang="en-CA" dirty="0" smtClean="0"/>
              <a:t>6% of Alberta’s exports is livestock and grain</a:t>
            </a:r>
            <a:endParaRPr lang="en-CA" dirty="0"/>
          </a:p>
        </p:txBody>
      </p:sp>
      <p:pic>
        <p:nvPicPr>
          <p:cNvPr id="121858" name="Picture 2" descr="http://stars.astro.illinois.edu/sow/cows.jpg"/>
          <p:cNvPicPr>
            <a:picLocks noChangeAspect="1" noChangeArrowheads="1"/>
          </p:cNvPicPr>
          <p:nvPr/>
        </p:nvPicPr>
        <p:blipFill>
          <a:blip r:embed="rId3" cstate="print"/>
          <a:srcRect/>
          <a:stretch>
            <a:fillRect/>
          </a:stretch>
        </p:blipFill>
        <p:spPr bwMode="auto">
          <a:xfrm>
            <a:off x="-1" y="5229200"/>
            <a:ext cx="2739345"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Forestry</a:t>
            </a:r>
            <a:endParaRPr lang="en-CA" dirty="0"/>
          </a:p>
        </p:txBody>
      </p:sp>
      <p:sp>
        <p:nvSpPr>
          <p:cNvPr id="3" name="Content Placeholder 2"/>
          <p:cNvSpPr>
            <a:spLocks noGrp="1"/>
          </p:cNvSpPr>
          <p:nvPr>
            <p:ph idx="1"/>
          </p:nvPr>
        </p:nvSpPr>
        <p:spPr/>
        <p:txBody>
          <a:bodyPr/>
          <a:lstStyle/>
          <a:p>
            <a:r>
              <a:rPr lang="en-CA" dirty="0" smtClean="0"/>
              <a:t>The demand for forestry products has shrunk considerably.</a:t>
            </a:r>
          </a:p>
          <a:p>
            <a:r>
              <a:rPr lang="en-CA" dirty="0" smtClean="0"/>
              <a:t>Because the US is where most of Alberta’s forestry products go, the industry has not fared well in this province.</a:t>
            </a:r>
            <a:endParaRPr lang="en-CA" dirty="0"/>
          </a:p>
        </p:txBody>
      </p:sp>
      <p:pic>
        <p:nvPicPr>
          <p:cNvPr id="119810" name="Picture 2" descr="forestry harvester"/>
          <p:cNvPicPr>
            <a:picLocks noChangeAspect="1" noChangeArrowheads="1"/>
          </p:cNvPicPr>
          <p:nvPr/>
        </p:nvPicPr>
        <p:blipFill>
          <a:blip r:embed="rId3" cstate="print"/>
          <a:srcRect/>
          <a:stretch>
            <a:fillRect/>
          </a:stretch>
        </p:blipFill>
        <p:spPr bwMode="auto">
          <a:xfrm>
            <a:off x="4571999" y="3645025"/>
            <a:ext cx="3492363" cy="3212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Metal &amp; Minerals</a:t>
            </a:r>
            <a:endParaRPr lang="en-CA" dirty="0"/>
          </a:p>
        </p:txBody>
      </p:sp>
      <p:sp>
        <p:nvSpPr>
          <p:cNvPr id="3" name="Content Placeholder 2"/>
          <p:cNvSpPr>
            <a:spLocks noGrp="1"/>
          </p:cNvSpPr>
          <p:nvPr>
            <p:ph idx="1"/>
          </p:nvPr>
        </p:nvSpPr>
        <p:spPr/>
        <p:txBody>
          <a:bodyPr/>
          <a:lstStyle/>
          <a:p>
            <a:r>
              <a:rPr lang="en-CA" dirty="0" smtClean="0"/>
              <a:t>Before the recession lots of money had been going into exploring this industry, and many job opportunities have been created.</a:t>
            </a:r>
          </a:p>
          <a:p>
            <a:r>
              <a:rPr lang="en-CA" dirty="0" smtClean="0"/>
              <a:t>Due to the recession, demand for metals and minerals has decreased, and no growth is expected until we have emerged from the recession.</a:t>
            </a:r>
            <a:endParaRPr lang="en-CA" dirty="0"/>
          </a:p>
        </p:txBody>
      </p:sp>
      <p:pic>
        <p:nvPicPr>
          <p:cNvPr id="117762" name="Picture 2" descr="http://www.kayfour.com.my/MSand6.jpg"/>
          <p:cNvPicPr>
            <a:picLocks noChangeAspect="1" noChangeArrowheads="1"/>
          </p:cNvPicPr>
          <p:nvPr/>
        </p:nvPicPr>
        <p:blipFill>
          <a:blip r:embed="rId3" cstate="print"/>
          <a:srcRect/>
          <a:stretch>
            <a:fillRect/>
          </a:stretch>
        </p:blipFill>
        <p:spPr bwMode="auto">
          <a:xfrm>
            <a:off x="3707904" y="4653136"/>
            <a:ext cx="3275468"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a:p>
        </p:txBody>
      </p:sp>
      <p:sp>
        <p:nvSpPr>
          <p:cNvPr id="3" name="Title 2"/>
          <p:cNvSpPr>
            <a:spLocks noGrp="1"/>
          </p:cNvSpPr>
          <p:nvPr>
            <p:ph type="title"/>
          </p:nvPr>
        </p:nvSpPr>
        <p:spPr/>
        <p:txBody>
          <a:bodyPr>
            <a:normAutofit fontScale="90000"/>
          </a:bodyPr>
          <a:lstStyle/>
          <a:p>
            <a:r>
              <a:rPr lang="en-CA" dirty="0" smtClean="0"/>
              <a:t>Trends &amp; Challenges in the Alberta Economy</a:t>
            </a:r>
            <a:endParaRPr lang="en-CA" dirty="0"/>
          </a:p>
        </p:txBody>
      </p:sp>
      <p:pic>
        <p:nvPicPr>
          <p:cNvPr id="115714" name="Picture 2" descr="http://www.newdimensioninvestments.com/alberta.jpg"/>
          <p:cNvPicPr>
            <a:picLocks noChangeAspect="1" noChangeArrowheads="1"/>
          </p:cNvPicPr>
          <p:nvPr/>
        </p:nvPicPr>
        <p:blipFill>
          <a:blip r:embed="rId3" cstate="print"/>
          <a:srcRect/>
          <a:stretch>
            <a:fillRect/>
          </a:stretch>
        </p:blipFill>
        <p:spPr bwMode="auto">
          <a:xfrm>
            <a:off x="611560" y="3717032"/>
            <a:ext cx="5826968" cy="270985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 some Facts!!</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10000"/>
          </a:bodyPr>
          <a:lstStyle/>
          <a:p>
            <a:r>
              <a:rPr lang="en-CA" dirty="0" smtClean="0"/>
              <a:t>Oil prices increased more than 4 times from 2004-2008</a:t>
            </a:r>
          </a:p>
          <a:p>
            <a:r>
              <a:rPr lang="en-CA" dirty="0" smtClean="0"/>
              <a:t>In 2009 however, Alberta spent only half what they did on oil production in 2008</a:t>
            </a:r>
          </a:p>
          <a:p>
            <a:r>
              <a:rPr lang="en-CA" dirty="0" smtClean="0"/>
              <a:t>Employment was down 22,000 jobs in Alberta in 2009</a:t>
            </a:r>
          </a:p>
          <a:p>
            <a:r>
              <a:rPr lang="en-CA" dirty="0" smtClean="0"/>
              <a:t>Farm income decreased in 2009</a:t>
            </a:r>
          </a:p>
          <a:p>
            <a:r>
              <a:rPr lang="en-CA" dirty="0" smtClean="0"/>
              <a:t>Alberta’s exports were down 40% in 2009</a:t>
            </a:r>
          </a:p>
          <a:p>
            <a:r>
              <a:rPr lang="en-CA" dirty="0" smtClean="0"/>
              <a:t>Because of this, Albertans shopped less and built less houses</a:t>
            </a:r>
          </a:p>
          <a:p>
            <a:r>
              <a:rPr lang="en-CA" dirty="0" smtClean="0"/>
              <a:t>People are still moving to Alberta: there were 70,000 more people here in January 2010 than there were in January 2009</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Technological Trends</a:t>
            </a:r>
            <a:endParaRPr lang="en-CA" dirty="0"/>
          </a:p>
        </p:txBody>
      </p:sp>
      <p:sp>
        <p:nvSpPr>
          <p:cNvPr id="3" name="Content Placeholder 2"/>
          <p:cNvSpPr>
            <a:spLocks noGrp="1"/>
          </p:cNvSpPr>
          <p:nvPr>
            <p:ph idx="1"/>
          </p:nvPr>
        </p:nvSpPr>
        <p:spPr>
          <a:xfrm>
            <a:off x="304800" y="1554162"/>
            <a:ext cx="8686800" cy="5115198"/>
          </a:xfrm>
        </p:spPr>
        <p:txBody>
          <a:bodyPr>
            <a:normAutofit lnSpcReduction="10000"/>
          </a:bodyPr>
          <a:lstStyle/>
          <a:p>
            <a:r>
              <a:rPr lang="en-CA" dirty="0" smtClean="0"/>
              <a:t>People, businesses and industries have become more reliant on changing technology.</a:t>
            </a:r>
          </a:p>
          <a:p>
            <a:r>
              <a:rPr lang="en-CA" dirty="0" smtClean="0"/>
              <a:t>Employers are looking for a competitive advantage in employees who know how to use or develop the latest programs or systems.</a:t>
            </a:r>
          </a:p>
          <a:p>
            <a:r>
              <a:rPr lang="en-CA" dirty="0" smtClean="0"/>
              <a:t>Markets for technologies are growing.</a:t>
            </a:r>
          </a:p>
          <a:p>
            <a:r>
              <a:rPr lang="en-CA" dirty="0" smtClean="0"/>
              <a:t>Energy, health care, and resource and land management are areas in the Alberta economy that require high technological competencies and their is room for growth. </a:t>
            </a:r>
            <a:endParaRPr lang="en-CA" dirty="0"/>
          </a:p>
        </p:txBody>
      </p:sp>
      <p:pic>
        <p:nvPicPr>
          <p:cNvPr id="111618" name="Picture 2" descr="http://www.viewpoint.com/images/homepage_splash.jpg"/>
          <p:cNvPicPr>
            <a:picLocks noChangeAspect="1" noChangeArrowheads="1"/>
          </p:cNvPicPr>
          <p:nvPr/>
        </p:nvPicPr>
        <p:blipFill>
          <a:blip r:embed="rId3" cstate="print"/>
          <a:srcRect/>
          <a:stretch>
            <a:fillRect/>
          </a:stretch>
        </p:blipFill>
        <p:spPr bwMode="auto">
          <a:xfrm>
            <a:off x="5536898" y="1"/>
            <a:ext cx="3607102"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Think of occupations that are extinct!</a:t>
            </a:r>
            <a:endParaRPr lang="en-CA" dirty="0"/>
          </a:p>
        </p:txBody>
      </p:sp>
      <p:sp>
        <p:nvSpPr>
          <p:cNvPr id="3" name="Content Placeholder 2"/>
          <p:cNvSpPr>
            <a:spLocks noGrp="1"/>
          </p:cNvSpPr>
          <p:nvPr>
            <p:ph idx="1"/>
          </p:nvPr>
        </p:nvSpPr>
        <p:spPr/>
        <p:txBody>
          <a:bodyPr/>
          <a:lstStyle/>
          <a:p>
            <a:pPr>
              <a:buNone/>
            </a:pPr>
            <a:endParaRPr lang="en-CA" dirty="0" smtClean="0"/>
          </a:p>
          <a:p>
            <a:r>
              <a:rPr lang="en-CA" dirty="0" smtClean="0"/>
              <a:t>Blacksmith</a:t>
            </a:r>
          </a:p>
          <a:p>
            <a:r>
              <a:rPr lang="en-CA" dirty="0" smtClean="0"/>
              <a:t>Movie Projectionist</a:t>
            </a:r>
          </a:p>
          <a:p>
            <a:r>
              <a:rPr lang="en-CA" dirty="0" smtClean="0"/>
              <a:t>Telegraph Operator...</a:t>
            </a:r>
            <a:endParaRPr lang="en-CA" dirty="0"/>
          </a:p>
        </p:txBody>
      </p:sp>
      <p:pic>
        <p:nvPicPr>
          <p:cNvPr id="2050" name="Picture 2" descr="http://www.shorpy.com/files/images/03112u_0.jpg"/>
          <p:cNvPicPr>
            <a:picLocks noChangeAspect="1" noChangeArrowheads="1"/>
          </p:cNvPicPr>
          <p:nvPr/>
        </p:nvPicPr>
        <p:blipFill>
          <a:blip r:embed="rId3" cstate="print"/>
          <a:srcRect/>
          <a:stretch>
            <a:fillRect/>
          </a:stretch>
        </p:blipFill>
        <p:spPr bwMode="auto">
          <a:xfrm>
            <a:off x="5076056" y="4149080"/>
            <a:ext cx="3635524" cy="2527618"/>
          </a:xfrm>
          <a:prstGeom prst="rect">
            <a:avLst/>
          </a:prstGeom>
          <a:noFill/>
        </p:spPr>
      </p:pic>
      <p:pic>
        <p:nvPicPr>
          <p:cNvPr id="2052" name="Picture 4" descr="Mr H. Honeyfield, the farrier, shoeing a horse, Tauranga, 1960s.">
            <a:hlinkClick r:id="rId4"/>
          </p:cNvPr>
          <p:cNvPicPr>
            <a:picLocks noChangeAspect="1" noChangeArrowheads="1"/>
          </p:cNvPicPr>
          <p:nvPr/>
        </p:nvPicPr>
        <p:blipFill>
          <a:blip r:embed="rId5" cstate="print"/>
          <a:srcRect/>
          <a:stretch>
            <a:fillRect/>
          </a:stretch>
        </p:blipFill>
        <p:spPr bwMode="auto">
          <a:xfrm>
            <a:off x="1403648" y="3933056"/>
            <a:ext cx="3384376" cy="2387524"/>
          </a:xfrm>
          <a:prstGeom prst="rect">
            <a:avLst/>
          </a:prstGeom>
          <a:noFill/>
        </p:spPr>
      </p:pic>
      <p:pic>
        <p:nvPicPr>
          <p:cNvPr id="2054" name="Picture 6" descr="http://aam.govst.edu/projects/jshileny/images/loc_images/communication%20pictures/telegraphoperator2_lg.jpg"/>
          <p:cNvPicPr>
            <a:picLocks noChangeAspect="1" noChangeArrowheads="1"/>
          </p:cNvPicPr>
          <p:nvPr/>
        </p:nvPicPr>
        <p:blipFill>
          <a:blip r:embed="rId6" cstate="print"/>
          <a:srcRect/>
          <a:stretch>
            <a:fillRect/>
          </a:stretch>
        </p:blipFill>
        <p:spPr bwMode="auto">
          <a:xfrm>
            <a:off x="5292080" y="1268760"/>
            <a:ext cx="2205032" cy="27454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Technological Trends</a:t>
            </a:r>
            <a:endParaRPr lang="en-CA" dirty="0"/>
          </a:p>
        </p:txBody>
      </p:sp>
      <p:sp>
        <p:nvSpPr>
          <p:cNvPr id="3" name="Content Placeholder 2"/>
          <p:cNvSpPr>
            <a:spLocks noGrp="1"/>
          </p:cNvSpPr>
          <p:nvPr>
            <p:ph idx="1"/>
          </p:nvPr>
        </p:nvSpPr>
        <p:spPr>
          <a:xfrm>
            <a:off x="304800" y="1554162"/>
            <a:ext cx="8686800" cy="5043190"/>
          </a:xfrm>
        </p:spPr>
        <p:txBody>
          <a:bodyPr>
            <a:normAutofit fontScale="92500" lnSpcReduction="10000"/>
          </a:bodyPr>
          <a:lstStyle/>
          <a:p>
            <a:r>
              <a:rPr lang="en-CA" dirty="0" smtClean="0"/>
              <a:t>Nanotechnology – The Alberta government has provided funding for nanotechnology research, and NAIT opened a Nanotechnology Systems diploma in September 2010.</a:t>
            </a:r>
          </a:p>
          <a:p>
            <a:r>
              <a:rPr lang="en-CA" dirty="0" smtClean="0"/>
              <a:t>Clean technologies – Increasing environmental </a:t>
            </a:r>
            <a:r>
              <a:rPr lang="en-CA" dirty="0" err="1" smtClean="0"/>
              <a:t>concioussness</a:t>
            </a:r>
            <a:r>
              <a:rPr lang="en-CA" dirty="0" smtClean="0"/>
              <a:t> has led to a demand for research and development in this area, including technologies that make efficient use of renewable energy sources (wind, solar, etc.) or improve management of Alberta’s land, water and air resources.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Environmental Trends</a:t>
            </a:r>
            <a:endParaRPr lang="en-CA" dirty="0"/>
          </a:p>
        </p:txBody>
      </p:sp>
      <p:sp>
        <p:nvSpPr>
          <p:cNvPr id="3" name="Content Placeholder 2"/>
          <p:cNvSpPr>
            <a:spLocks noGrp="1"/>
          </p:cNvSpPr>
          <p:nvPr>
            <p:ph idx="1"/>
          </p:nvPr>
        </p:nvSpPr>
        <p:spPr/>
        <p:txBody>
          <a:bodyPr>
            <a:normAutofit lnSpcReduction="10000"/>
          </a:bodyPr>
          <a:lstStyle/>
          <a:p>
            <a:r>
              <a:rPr lang="en-CA" dirty="0" smtClean="0"/>
              <a:t>Economic activity and environmental preservation are competing in Alberta.</a:t>
            </a:r>
          </a:p>
          <a:p>
            <a:r>
              <a:rPr lang="en-CA" dirty="0" smtClean="0"/>
              <a:t>Alberta produces 1/3 of Canada’s greenhouse gases.</a:t>
            </a:r>
          </a:p>
          <a:p>
            <a:r>
              <a:rPr lang="en-CA" dirty="0" smtClean="0"/>
              <a:t>The Alberta government is encouraging development of energy efficient and environmentally responsible technology, and setting standards and rules for economic activity.</a:t>
            </a:r>
            <a:endParaRPr lang="en-CA" dirty="0"/>
          </a:p>
        </p:txBody>
      </p:sp>
      <p:pic>
        <p:nvPicPr>
          <p:cNvPr id="107522" name="Picture 2" descr="http://www.thechineseelements.com/nspphotos/MotherEarth.jpg"/>
          <p:cNvPicPr>
            <a:picLocks noChangeAspect="1" noChangeArrowheads="1"/>
          </p:cNvPicPr>
          <p:nvPr/>
        </p:nvPicPr>
        <p:blipFill>
          <a:blip r:embed="rId3" cstate="print"/>
          <a:srcRect/>
          <a:stretch>
            <a:fillRect/>
          </a:stretch>
        </p:blipFill>
        <p:spPr bwMode="auto">
          <a:xfrm>
            <a:off x="7155160" y="0"/>
            <a:ext cx="1988840" cy="1988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Labor</a:t>
            </a:r>
            <a:r>
              <a:rPr lang="en-CA" dirty="0" smtClean="0"/>
              <a:t> &amp; Skills Shortages</a:t>
            </a:r>
            <a:endParaRPr lang="en-CA" dirty="0"/>
          </a:p>
        </p:txBody>
      </p:sp>
      <p:sp>
        <p:nvSpPr>
          <p:cNvPr id="3" name="Content Placeholder 2"/>
          <p:cNvSpPr>
            <a:spLocks noGrp="1"/>
          </p:cNvSpPr>
          <p:nvPr>
            <p:ph idx="1"/>
          </p:nvPr>
        </p:nvSpPr>
        <p:spPr/>
        <p:txBody>
          <a:bodyPr/>
          <a:lstStyle/>
          <a:p>
            <a:r>
              <a:rPr lang="en-CA" dirty="0" smtClean="0"/>
              <a:t>Alberta industries will continue to have trouble finding and retaining skilled workers.</a:t>
            </a:r>
          </a:p>
          <a:p>
            <a:r>
              <a:rPr lang="en-CA" dirty="0" smtClean="0"/>
              <a:t>The pool of workers is going to shrink as more baby boomers retire than there are young people entering the job market.</a:t>
            </a:r>
          </a:p>
          <a:p>
            <a:r>
              <a:rPr lang="en-CA" dirty="0" smtClean="0"/>
              <a:t>There is also a mismatch between what young people study and what employers are looking for.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Trends</a:t>
            </a:r>
            <a:endParaRPr lang="en-CA" dirty="0"/>
          </a:p>
        </p:txBody>
      </p:sp>
      <p:sp>
        <p:nvSpPr>
          <p:cNvPr id="3" name="Content Placeholder 2"/>
          <p:cNvSpPr>
            <a:spLocks noGrp="1"/>
          </p:cNvSpPr>
          <p:nvPr>
            <p:ph idx="1"/>
          </p:nvPr>
        </p:nvSpPr>
        <p:spPr/>
        <p:txBody>
          <a:bodyPr/>
          <a:lstStyle/>
          <a:p>
            <a:r>
              <a:rPr lang="en-CA" dirty="0" smtClean="0"/>
              <a:t>An aging population (baby boomers) will place strains on the home and health care systems.</a:t>
            </a:r>
          </a:p>
          <a:p>
            <a:r>
              <a:rPr lang="en-CA" dirty="0" smtClean="0"/>
              <a:t>The mountain pine beetle infestation could seriously jeopardize the logging, forestry and related industries.</a:t>
            </a:r>
          </a:p>
          <a:p>
            <a:r>
              <a:rPr lang="en-CA" dirty="0" smtClean="0"/>
              <a:t>The </a:t>
            </a:r>
            <a:r>
              <a:rPr lang="en-CA" dirty="0" err="1" smtClean="0"/>
              <a:t>oilsands</a:t>
            </a:r>
            <a:r>
              <a:rPr lang="en-CA" dirty="0" smtClean="0"/>
              <a:t> are under scrutiny for their effects on the environment, and is proving to be a challenge for the province.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Changing Workforce</a:t>
            </a:r>
            <a:endParaRPr lang="en-CA" dirty="0"/>
          </a:p>
        </p:txBody>
      </p:sp>
      <p:sp>
        <p:nvSpPr>
          <p:cNvPr id="3" name="Content Placeholder 2"/>
          <p:cNvSpPr>
            <a:spLocks noGrp="1"/>
          </p:cNvSpPr>
          <p:nvPr>
            <p:ph idx="1"/>
          </p:nvPr>
        </p:nvSpPr>
        <p:spPr/>
        <p:txBody>
          <a:bodyPr/>
          <a:lstStyle/>
          <a:p>
            <a:r>
              <a:rPr lang="en-CA" dirty="0" smtClean="0"/>
              <a:t>More than 40% of Albertans work more than 40 hours per week</a:t>
            </a:r>
          </a:p>
          <a:p>
            <a:r>
              <a:rPr lang="en-CA" dirty="0" smtClean="0"/>
              <a:t>About 25% postpone or cancel vacations due to work</a:t>
            </a:r>
          </a:p>
          <a:p>
            <a:r>
              <a:rPr lang="en-CA" dirty="0" smtClean="0"/>
              <a:t>20% still work while on holidays</a:t>
            </a:r>
          </a:p>
          <a:p>
            <a:r>
              <a:rPr lang="en-CA" dirty="0" smtClean="0"/>
              <a:t>12% trade their vacation days for money</a:t>
            </a:r>
            <a:endParaRPr lang="en-CA" dirty="0"/>
          </a:p>
        </p:txBody>
      </p:sp>
      <p:pic>
        <p:nvPicPr>
          <p:cNvPr id="101378" name="Picture 2" descr="Marie Galante island, Guadeloupe"/>
          <p:cNvPicPr>
            <a:picLocks noChangeAspect="1" noChangeArrowheads="1"/>
          </p:cNvPicPr>
          <p:nvPr/>
        </p:nvPicPr>
        <p:blipFill>
          <a:blip r:embed="rId3" cstate="print"/>
          <a:srcRect/>
          <a:stretch>
            <a:fillRect/>
          </a:stretch>
        </p:blipFill>
        <p:spPr bwMode="auto">
          <a:xfrm>
            <a:off x="2843808" y="4826271"/>
            <a:ext cx="3059832" cy="2031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 be Successful in the 21</a:t>
            </a:r>
            <a:r>
              <a:rPr lang="en-CA" baseline="30000" dirty="0" smtClean="0"/>
              <a:t>St</a:t>
            </a:r>
            <a:r>
              <a:rPr lang="en-CA" dirty="0" smtClean="0"/>
              <a:t> century, workers need the following skills and Attitudes...</a:t>
            </a:r>
            <a:endParaRPr lang="en-CA" dirty="0"/>
          </a:p>
        </p:txBody>
      </p:sp>
      <p:sp>
        <p:nvSpPr>
          <p:cNvPr id="3" name="Content Placeholder 2"/>
          <p:cNvSpPr>
            <a:spLocks noGrp="1"/>
          </p:cNvSpPr>
          <p:nvPr>
            <p:ph idx="1"/>
          </p:nvPr>
        </p:nvSpPr>
        <p:spPr>
          <a:xfrm>
            <a:off x="304800" y="1554162"/>
            <a:ext cx="8686800" cy="5043190"/>
          </a:xfrm>
        </p:spPr>
        <p:txBody>
          <a:bodyPr>
            <a:normAutofit fontScale="92500" lnSpcReduction="10000"/>
          </a:bodyPr>
          <a:lstStyle/>
          <a:p>
            <a:r>
              <a:rPr lang="en-CA" dirty="0" smtClean="0"/>
              <a:t>High level of initiative and imagination</a:t>
            </a:r>
          </a:p>
          <a:p>
            <a:r>
              <a:rPr lang="en-CA" dirty="0" smtClean="0"/>
              <a:t>High degree of flexibility</a:t>
            </a:r>
          </a:p>
          <a:p>
            <a:r>
              <a:rPr lang="en-CA" dirty="0" smtClean="0"/>
              <a:t>Innovation, ingenuity and a creative approach to problem solving</a:t>
            </a:r>
          </a:p>
          <a:p>
            <a:r>
              <a:rPr lang="en-CA" dirty="0" smtClean="0"/>
              <a:t>Inquisitive</a:t>
            </a:r>
          </a:p>
          <a:p>
            <a:r>
              <a:rPr lang="en-CA" dirty="0" smtClean="0"/>
              <a:t>Ambitious and an entrepreneurial nature</a:t>
            </a:r>
          </a:p>
          <a:p>
            <a:r>
              <a:rPr lang="en-CA" dirty="0" smtClean="0"/>
              <a:t>Loyalty, to an employer or work project</a:t>
            </a:r>
          </a:p>
          <a:p>
            <a:r>
              <a:rPr lang="en-CA" dirty="0" smtClean="0"/>
              <a:t>Postsecondary education (jobs for university graduates have doubled in the last 20 years)</a:t>
            </a:r>
          </a:p>
          <a:p>
            <a:r>
              <a:rPr lang="en-CA" dirty="0" smtClean="0"/>
              <a:t>Ability to do many tasks at once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Ability to accept responsibility for actions and decisions made on the job</a:t>
            </a:r>
          </a:p>
          <a:p>
            <a:r>
              <a:rPr lang="en-CA" dirty="0" smtClean="0"/>
              <a:t>Good communication skills</a:t>
            </a:r>
          </a:p>
          <a:p>
            <a:r>
              <a:rPr lang="en-CA" dirty="0" smtClean="0"/>
              <a:t>Computer and technology skills</a:t>
            </a:r>
          </a:p>
          <a:p>
            <a:r>
              <a:rPr lang="en-CA" dirty="0" smtClean="0"/>
              <a:t>Team skills</a:t>
            </a:r>
          </a:p>
          <a:p>
            <a:r>
              <a:rPr lang="en-CA" dirty="0" smtClean="0"/>
              <a:t>Willingness to continually learn and upgrade skills</a:t>
            </a:r>
          </a:p>
          <a:p>
            <a:r>
              <a:rPr lang="en-CA" dirty="0" smtClean="0"/>
              <a:t>Ability to accept constructive feedback and advice for continual improvement</a:t>
            </a:r>
          </a:p>
          <a:p>
            <a:r>
              <a:rPr lang="en-CA" dirty="0" smtClean="0"/>
              <a:t>Ability to contribute to a healthy work environment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Characteristics of 21</a:t>
            </a:r>
            <a:r>
              <a:rPr lang="en-CA" baseline="30000" dirty="0" smtClean="0"/>
              <a:t>st</a:t>
            </a:r>
            <a:r>
              <a:rPr lang="en-CA" dirty="0" smtClean="0"/>
              <a:t> century workplaces</a:t>
            </a:r>
            <a:endParaRPr lang="en-CA" dirty="0"/>
          </a:p>
        </p:txBody>
      </p:sp>
      <p:sp>
        <p:nvSpPr>
          <p:cNvPr id="3" name="Content Placeholder 2"/>
          <p:cNvSpPr>
            <a:spLocks noGrp="1"/>
          </p:cNvSpPr>
          <p:nvPr>
            <p:ph idx="1"/>
          </p:nvPr>
        </p:nvSpPr>
        <p:spPr>
          <a:xfrm>
            <a:off x="304800" y="1554162"/>
            <a:ext cx="8686800" cy="5303838"/>
          </a:xfrm>
        </p:spPr>
        <p:txBody>
          <a:bodyPr>
            <a:normAutofit fontScale="77500" lnSpcReduction="20000"/>
          </a:bodyPr>
          <a:lstStyle/>
          <a:p>
            <a:r>
              <a:rPr lang="en-CA" dirty="0" smtClean="0"/>
              <a:t>Integrated learning and training opportunities</a:t>
            </a:r>
          </a:p>
          <a:p>
            <a:r>
              <a:rPr lang="en-CA" dirty="0" smtClean="0"/>
              <a:t>Gender, ethnic, generational and cultural diversity</a:t>
            </a:r>
          </a:p>
          <a:p>
            <a:r>
              <a:rPr lang="en-CA" dirty="0" smtClean="0"/>
              <a:t>Emphasis on team environments, learning skills from co-workers</a:t>
            </a:r>
          </a:p>
          <a:p>
            <a:r>
              <a:rPr lang="en-CA" dirty="0" smtClean="0"/>
              <a:t>Healthy and safe work environments</a:t>
            </a:r>
          </a:p>
          <a:p>
            <a:r>
              <a:rPr lang="en-CA" dirty="0" smtClean="0"/>
              <a:t>New organizational structures designed to foster effective operations</a:t>
            </a:r>
          </a:p>
          <a:p>
            <a:r>
              <a:rPr lang="en-CA" dirty="0" smtClean="0"/>
              <a:t>More flexible work arrangements, including telecommuting, job sharing, part time work and combination jobs</a:t>
            </a:r>
          </a:p>
          <a:p>
            <a:r>
              <a:rPr lang="en-CA" dirty="0" smtClean="0"/>
              <a:t>Focus on knowledge management and enhancement</a:t>
            </a:r>
          </a:p>
          <a:p>
            <a:r>
              <a:rPr lang="en-CA" dirty="0" smtClean="0"/>
              <a:t>More sophisticated technology</a:t>
            </a:r>
          </a:p>
          <a:p>
            <a:r>
              <a:rPr lang="en-CA" dirty="0" smtClean="0"/>
              <a:t>Focus on customer service</a:t>
            </a:r>
          </a:p>
          <a:p>
            <a:r>
              <a:rPr lang="en-CA" dirty="0" smtClean="0"/>
              <a:t>Entrepreneurial focus, with an emphasis on competition and productivity</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Prospective and existing Employees want...</a:t>
            </a:r>
            <a:endParaRPr lang="en-CA" dirty="0"/>
          </a:p>
        </p:txBody>
      </p:sp>
      <p:sp>
        <p:nvSpPr>
          <p:cNvPr id="3" name="Content Placeholder 2"/>
          <p:cNvSpPr>
            <a:spLocks noGrp="1"/>
          </p:cNvSpPr>
          <p:nvPr>
            <p:ph idx="1"/>
          </p:nvPr>
        </p:nvSpPr>
        <p:spPr>
          <a:xfrm>
            <a:off x="304800" y="1554162"/>
            <a:ext cx="8686800" cy="4971182"/>
          </a:xfrm>
        </p:spPr>
        <p:txBody>
          <a:bodyPr>
            <a:normAutofit fontScale="92500" lnSpcReduction="20000"/>
          </a:bodyPr>
          <a:lstStyle/>
          <a:p>
            <a:r>
              <a:rPr lang="en-CA" dirty="0" smtClean="0"/>
              <a:t>The opportunity to engage in challenging work</a:t>
            </a:r>
          </a:p>
          <a:p>
            <a:r>
              <a:rPr lang="en-CA" dirty="0" smtClean="0"/>
              <a:t>The ability to make decisions in </a:t>
            </a:r>
            <a:r>
              <a:rPr lang="en-CA" dirty="0" err="1" smtClean="0"/>
              <a:t>favor</a:t>
            </a:r>
            <a:r>
              <a:rPr lang="en-CA" dirty="0" smtClean="0"/>
              <a:t> of a work-life balance</a:t>
            </a:r>
          </a:p>
          <a:p>
            <a:r>
              <a:rPr lang="en-CA" dirty="0" smtClean="0"/>
              <a:t>Opportunities to learn, grow and advance</a:t>
            </a:r>
          </a:p>
          <a:p>
            <a:r>
              <a:rPr lang="en-CA" dirty="0" smtClean="0"/>
              <a:t>Intellectual and emotional connections to co-workers and others in the organization</a:t>
            </a:r>
          </a:p>
          <a:p>
            <a:r>
              <a:rPr lang="en-CA" dirty="0" smtClean="0"/>
              <a:t>A commitment to corporate social responsibility on the part of the employer</a:t>
            </a:r>
          </a:p>
          <a:p>
            <a:r>
              <a:rPr lang="en-CA" dirty="0" smtClean="0"/>
              <a:t>Fair and adequate compensation, a competitive benefits program, and an attractive retirement package</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a:p>
        </p:txBody>
      </p:sp>
      <p:sp>
        <p:nvSpPr>
          <p:cNvPr id="3" name="Title 2"/>
          <p:cNvSpPr>
            <a:spLocks noGrp="1"/>
          </p:cNvSpPr>
          <p:nvPr>
            <p:ph type="title"/>
          </p:nvPr>
        </p:nvSpPr>
        <p:spPr/>
        <p:txBody>
          <a:bodyPr>
            <a:normAutofit fontScale="90000"/>
          </a:bodyPr>
          <a:lstStyle/>
          <a:p>
            <a:r>
              <a:rPr lang="en-CA" dirty="0" smtClean="0"/>
              <a:t>Current Trends in Alberta’s Major Industries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dirty="0"/>
          </a:p>
        </p:txBody>
      </p:sp>
      <p:sp>
        <p:nvSpPr>
          <p:cNvPr id="3" name="Title 2"/>
          <p:cNvSpPr>
            <a:spLocks noGrp="1"/>
          </p:cNvSpPr>
          <p:nvPr>
            <p:ph type="title"/>
          </p:nvPr>
        </p:nvSpPr>
        <p:spPr>
          <a:xfrm>
            <a:off x="1371600" y="1600200"/>
            <a:ext cx="7620000" cy="2692896"/>
          </a:xfrm>
        </p:spPr>
        <p:txBody>
          <a:bodyPr>
            <a:normAutofit/>
          </a:bodyPr>
          <a:lstStyle/>
          <a:p>
            <a:r>
              <a:rPr lang="en-CA" dirty="0" smtClean="0">
                <a:solidFill>
                  <a:schemeClr val="tx2"/>
                </a:solidFill>
              </a:rPr>
              <a:t>What factors have contributed to the extinction of these occupations?</a:t>
            </a:r>
            <a:endParaRPr lang="en-CA" dirty="0">
              <a:solidFill>
                <a:schemeClr val="tx2"/>
              </a:solidFill>
            </a:endParaRPr>
          </a:p>
        </p:txBody>
      </p:sp>
      <p:pic>
        <p:nvPicPr>
          <p:cNvPr id="19458" name="Picture 2" descr="http://bigjimindustries.com/wordpress/wp-content/rotary-cell-phone.jpg"/>
          <p:cNvPicPr>
            <a:picLocks noChangeAspect="1" noChangeArrowheads="1"/>
          </p:cNvPicPr>
          <p:nvPr/>
        </p:nvPicPr>
        <p:blipFill>
          <a:blip r:embed="rId3" cstate="print"/>
          <a:srcRect/>
          <a:stretch>
            <a:fillRect/>
          </a:stretch>
        </p:blipFill>
        <p:spPr bwMode="auto">
          <a:xfrm>
            <a:off x="3203848" y="4581128"/>
            <a:ext cx="2880320" cy="1894611"/>
          </a:xfrm>
          <a:prstGeom prst="rect">
            <a:avLst/>
          </a:prstGeom>
          <a:noFill/>
        </p:spPr>
      </p:pic>
      <p:pic>
        <p:nvPicPr>
          <p:cNvPr id="19460" name="Picture 4" descr="http://www.people.hofstra.edu/geotrans/eng/ch2en/conc2en/img/r819a.jpg"/>
          <p:cNvPicPr>
            <a:picLocks noChangeAspect="1" noChangeArrowheads="1"/>
          </p:cNvPicPr>
          <p:nvPr/>
        </p:nvPicPr>
        <p:blipFill>
          <a:blip r:embed="rId4" cstate="print"/>
          <a:srcRect/>
          <a:stretch>
            <a:fillRect/>
          </a:stretch>
        </p:blipFill>
        <p:spPr bwMode="auto">
          <a:xfrm>
            <a:off x="395536" y="4653136"/>
            <a:ext cx="2448272" cy="1907443"/>
          </a:xfrm>
          <a:prstGeom prst="rect">
            <a:avLst/>
          </a:prstGeom>
          <a:noFill/>
        </p:spPr>
      </p:pic>
      <p:pic>
        <p:nvPicPr>
          <p:cNvPr id="19462" name="Picture 6" descr="http://www.unwiredview.com/wp-content/uploads/2009/03/lg-arena.jpg"/>
          <p:cNvPicPr>
            <a:picLocks noChangeAspect="1" noChangeArrowheads="1"/>
          </p:cNvPicPr>
          <p:nvPr/>
        </p:nvPicPr>
        <p:blipFill>
          <a:blip r:embed="rId5" cstate="print"/>
          <a:srcRect/>
          <a:stretch>
            <a:fillRect/>
          </a:stretch>
        </p:blipFill>
        <p:spPr bwMode="auto">
          <a:xfrm>
            <a:off x="6516216" y="4509120"/>
            <a:ext cx="2160240" cy="21602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Accommodation and Food Services</a:t>
            </a:r>
            <a:endParaRPr lang="en-CA" dirty="0"/>
          </a:p>
        </p:txBody>
      </p:sp>
      <p:sp>
        <p:nvSpPr>
          <p:cNvPr id="3" name="Content Placeholder 2"/>
          <p:cNvSpPr>
            <a:spLocks noGrp="1"/>
          </p:cNvSpPr>
          <p:nvPr>
            <p:ph idx="1"/>
          </p:nvPr>
        </p:nvSpPr>
        <p:spPr>
          <a:xfrm>
            <a:off x="251520" y="1628800"/>
            <a:ext cx="8686800" cy="5040560"/>
          </a:xfrm>
        </p:spPr>
        <p:txBody>
          <a:bodyPr>
            <a:normAutofit fontScale="92500" lnSpcReduction="10000"/>
          </a:bodyPr>
          <a:lstStyle/>
          <a:p>
            <a:r>
              <a:rPr lang="en-CA" b="1" dirty="0" smtClean="0"/>
              <a:t>What it is</a:t>
            </a:r>
            <a:r>
              <a:rPr lang="en-CA" dirty="0" smtClean="0"/>
              <a:t>: hotels, resorts and campgrounds, restaurants, lounges and bars</a:t>
            </a:r>
          </a:p>
          <a:p>
            <a:r>
              <a:rPr lang="en-CA" b="1" dirty="0" smtClean="0"/>
              <a:t>Occupations</a:t>
            </a:r>
            <a:r>
              <a:rPr lang="en-CA" dirty="0" smtClean="0"/>
              <a:t>: bartenders, servers, desk clerks, housekeepers, managers, chefs, etc.</a:t>
            </a:r>
          </a:p>
          <a:p>
            <a:r>
              <a:rPr lang="en-CA" b="1" dirty="0" smtClean="0"/>
              <a:t>2008</a:t>
            </a:r>
            <a:r>
              <a:rPr lang="en-CA" dirty="0" smtClean="0"/>
              <a:t> </a:t>
            </a:r>
            <a:r>
              <a:rPr lang="en-CA" b="1" dirty="0" smtClean="0"/>
              <a:t>employees</a:t>
            </a:r>
            <a:r>
              <a:rPr lang="en-CA" dirty="0" smtClean="0"/>
              <a:t>: 113, 900</a:t>
            </a:r>
          </a:p>
          <a:p>
            <a:r>
              <a:rPr lang="en-CA" b="1" dirty="0" smtClean="0"/>
              <a:t>Annual expected growth (2009-2013): </a:t>
            </a:r>
            <a:r>
              <a:rPr lang="en-CA" dirty="0" smtClean="0"/>
              <a:t>2.8%</a:t>
            </a:r>
          </a:p>
          <a:p>
            <a:r>
              <a:rPr lang="en-CA" b="1" dirty="0" smtClean="0"/>
              <a:t>Tidbits</a:t>
            </a:r>
            <a:r>
              <a:rPr lang="en-CA" dirty="0" smtClean="0"/>
              <a:t>: Job opportunities in this industry are affected by tourism, which is affected by people’s spending.  Above average growth is expected in the food service sector, but below average growth is expected in the accommodations sector.</a:t>
            </a:r>
            <a:endParaRPr lang="en-CA" dirty="0"/>
          </a:p>
        </p:txBody>
      </p:sp>
      <p:pic>
        <p:nvPicPr>
          <p:cNvPr id="91138" name="Picture 2" descr="http://www.clipartheaven.com/clipart/food_&amp;_drink/fast_food/french_fries_&amp;_drink.gif"/>
          <p:cNvPicPr>
            <a:picLocks noChangeAspect="1" noChangeArrowheads="1"/>
          </p:cNvPicPr>
          <p:nvPr/>
        </p:nvPicPr>
        <p:blipFill>
          <a:blip r:embed="rId3" cstate="print"/>
          <a:srcRect/>
          <a:stretch>
            <a:fillRect/>
          </a:stretch>
        </p:blipFill>
        <p:spPr bwMode="auto">
          <a:xfrm>
            <a:off x="7887266" y="2924944"/>
            <a:ext cx="1256734" cy="1523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Agriculture</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farms, orchards, greenhouses and feedlots</a:t>
            </a:r>
            <a:endParaRPr lang="en-CA" dirty="0" smtClean="0"/>
          </a:p>
          <a:p>
            <a:r>
              <a:rPr lang="en-CA" b="1" dirty="0" smtClean="0"/>
              <a:t>Occupations</a:t>
            </a:r>
            <a:r>
              <a:rPr lang="en-CA" dirty="0" smtClean="0"/>
              <a:t>: </a:t>
            </a:r>
            <a:r>
              <a:rPr lang="en-CA" dirty="0" smtClean="0"/>
              <a:t>farm workers, dairy producers, animal care attendants, beekeepers, etc.</a:t>
            </a:r>
            <a:endParaRPr lang="en-CA" dirty="0" smtClean="0"/>
          </a:p>
          <a:p>
            <a:r>
              <a:rPr lang="en-CA" b="1" dirty="0" smtClean="0"/>
              <a:t>2008</a:t>
            </a:r>
            <a:r>
              <a:rPr lang="en-CA" dirty="0" smtClean="0"/>
              <a:t> </a:t>
            </a:r>
            <a:r>
              <a:rPr lang="en-CA" b="1" dirty="0" smtClean="0"/>
              <a:t>employees</a:t>
            </a:r>
            <a:r>
              <a:rPr lang="en-CA" dirty="0" smtClean="0"/>
              <a:t>: </a:t>
            </a:r>
            <a:r>
              <a:rPr lang="en-CA" dirty="0" smtClean="0"/>
              <a:t>61,000</a:t>
            </a:r>
            <a:endParaRPr lang="en-CA" dirty="0" smtClean="0"/>
          </a:p>
          <a:p>
            <a:r>
              <a:rPr lang="en-CA" b="1" dirty="0" smtClean="0"/>
              <a:t>Annual expected growth (2009-2013): </a:t>
            </a:r>
            <a:r>
              <a:rPr lang="en-CA" dirty="0" smtClean="0"/>
              <a:t>0.9%</a:t>
            </a:r>
            <a:endParaRPr lang="en-CA" dirty="0" smtClean="0"/>
          </a:p>
          <a:p>
            <a:r>
              <a:rPr lang="en-CA" b="1" dirty="0" smtClean="0"/>
              <a:t>Tidbits</a:t>
            </a:r>
            <a:r>
              <a:rPr lang="en-CA" dirty="0" smtClean="0"/>
              <a:t>: </a:t>
            </a:r>
            <a:r>
              <a:rPr lang="en-CA" dirty="0" smtClean="0"/>
              <a:t>This industry is affected by many things: world grain prices, trade barriers, H1N1, and mad cow disease.  The US has decreased imports from Alberta, however new trade markets are opening up around the world, and the production of </a:t>
            </a:r>
            <a:r>
              <a:rPr lang="en-CA" dirty="0" err="1" smtClean="0"/>
              <a:t>biofuels</a:t>
            </a:r>
            <a:r>
              <a:rPr lang="en-CA" dirty="0" smtClean="0"/>
              <a:t> is opening new job opportunities in Alberta.</a:t>
            </a:r>
            <a:endParaRPr lang="en-CA" dirty="0"/>
          </a:p>
        </p:txBody>
      </p:sp>
      <p:pic>
        <p:nvPicPr>
          <p:cNvPr id="87044" name="Picture 4" descr="http://rlv.zcache.com/red_barn_scene_poster-p228240645118097594t5ta_400.jpg"/>
          <p:cNvPicPr>
            <a:picLocks noChangeAspect="1" noChangeArrowheads="1"/>
          </p:cNvPicPr>
          <p:nvPr/>
        </p:nvPicPr>
        <p:blipFill>
          <a:blip r:embed="rId3" cstate="print"/>
          <a:srcRect/>
          <a:stretch>
            <a:fillRect/>
          </a:stretch>
        </p:blipFill>
        <p:spPr bwMode="auto">
          <a:xfrm>
            <a:off x="5354960" y="0"/>
            <a:ext cx="1556792"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Business, Building &amp; other Support Services</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record keeping, employment services, travel agencies, convention and trade show services, investigation and security services, custodial services, cleaning services, waste collection, landscaping services</a:t>
            </a:r>
            <a:endParaRPr lang="en-CA" dirty="0" smtClean="0"/>
          </a:p>
          <a:p>
            <a:r>
              <a:rPr lang="en-CA" b="1" dirty="0" smtClean="0"/>
              <a:t>Occupations</a:t>
            </a:r>
            <a:r>
              <a:rPr lang="en-CA" dirty="0" smtClean="0"/>
              <a:t>: </a:t>
            </a:r>
            <a:r>
              <a:rPr lang="en-CA" dirty="0" smtClean="0"/>
              <a:t>human resource professionals, locksmiths, pest control professionals, travel consultants, etc.</a:t>
            </a:r>
            <a:endParaRPr lang="en-CA" dirty="0" smtClean="0"/>
          </a:p>
          <a:p>
            <a:r>
              <a:rPr lang="en-CA" b="1" dirty="0" smtClean="0"/>
              <a:t>2008</a:t>
            </a:r>
            <a:r>
              <a:rPr lang="en-CA" dirty="0" smtClean="0"/>
              <a:t> </a:t>
            </a:r>
            <a:r>
              <a:rPr lang="en-CA" b="1" dirty="0" smtClean="0"/>
              <a:t>employees</a:t>
            </a:r>
            <a:r>
              <a:rPr lang="en-CA" dirty="0" smtClean="0"/>
              <a:t>: </a:t>
            </a:r>
            <a:r>
              <a:rPr lang="en-CA" dirty="0" smtClean="0"/>
              <a:t>63, </a:t>
            </a:r>
            <a:r>
              <a:rPr lang="en-CA" dirty="0" smtClean="0"/>
              <a:t>900</a:t>
            </a:r>
          </a:p>
          <a:p>
            <a:r>
              <a:rPr lang="en-CA" b="1" dirty="0" smtClean="0"/>
              <a:t>Annual expected growth (2009-2013): </a:t>
            </a:r>
            <a:r>
              <a:rPr lang="en-CA" dirty="0" smtClean="0"/>
              <a:t>2.7%</a:t>
            </a:r>
            <a:endParaRPr lang="en-CA" dirty="0" smtClean="0"/>
          </a:p>
          <a:p>
            <a:r>
              <a:rPr lang="en-CA" b="1" dirty="0" smtClean="0"/>
              <a:t>Tidbits</a:t>
            </a:r>
            <a:r>
              <a:rPr lang="en-CA" dirty="0" smtClean="0"/>
              <a:t>: Employment in this industry has declined since 1999, and lower than average demand for jobs is expected in the next 5 years.</a:t>
            </a:r>
            <a:endParaRPr lang="en-CA" dirty="0"/>
          </a:p>
        </p:txBody>
      </p:sp>
      <p:pic>
        <p:nvPicPr>
          <p:cNvPr id="84994" name="Picture 2" descr="http://farm3.static.flickr.com/2695/4442366893_c525d60dc5.jpg"/>
          <p:cNvPicPr>
            <a:picLocks noChangeAspect="1" noChangeArrowheads="1"/>
          </p:cNvPicPr>
          <p:nvPr/>
        </p:nvPicPr>
        <p:blipFill>
          <a:blip r:embed="rId3" cstate="print"/>
          <a:srcRect/>
          <a:stretch>
            <a:fillRect/>
          </a:stretch>
        </p:blipFill>
        <p:spPr bwMode="auto">
          <a:xfrm>
            <a:off x="7803852" y="4221088"/>
            <a:ext cx="1340148" cy="10962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construction</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construct, repair or renovate residential, commercial and industrial buildings and design and build pipelines, highways and bridges</a:t>
            </a:r>
            <a:endParaRPr lang="en-CA" dirty="0" smtClean="0"/>
          </a:p>
          <a:p>
            <a:r>
              <a:rPr lang="en-CA" b="1" dirty="0" smtClean="0"/>
              <a:t>Occupations</a:t>
            </a:r>
            <a:r>
              <a:rPr lang="en-CA" dirty="0" smtClean="0"/>
              <a:t>: </a:t>
            </a:r>
            <a:r>
              <a:rPr lang="en-CA" dirty="0" smtClean="0"/>
              <a:t>bricklayers, carpenters, electricians, pipefitters, roofers,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205,300</a:t>
            </a:r>
            <a:endParaRPr lang="en-CA" dirty="0" smtClean="0"/>
          </a:p>
          <a:p>
            <a:r>
              <a:rPr lang="en-CA" b="1" dirty="0" smtClean="0"/>
              <a:t>Annual expected growth (2009-2013): </a:t>
            </a:r>
            <a:r>
              <a:rPr lang="en-CA" dirty="0" smtClean="0"/>
              <a:t>-1.1%</a:t>
            </a:r>
            <a:endParaRPr lang="en-CA" dirty="0" smtClean="0"/>
          </a:p>
          <a:p>
            <a:r>
              <a:rPr lang="en-CA" b="1" dirty="0" smtClean="0"/>
              <a:t>Tidbits</a:t>
            </a:r>
            <a:r>
              <a:rPr lang="en-CA" dirty="0" smtClean="0"/>
              <a:t>: </a:t>
            </a:r>
            <a:r>
              <a:rPr lang="en-CA" dirty="0" smtClean="0"/>
              <a:t>This industry is Alberta’s second largest employer, but it has been hard hit by the recession.  However, it faces long term </a:t>
            </a:r>
            <a:r>
              <a:rPr lang="en-CA" dirty="0" err="1" smtClean="0"/>
              <a:t>labor</a:t>
            </a:r>
            <a:r>
              <a:rPr lang="en-CA" dirty="0" smtClean="0"/>
              <a:t> shortages as many employees are close to retirement age.</a:t>
            </a:r>
            <a:endParaRPr lang="en-CA" dirty="0"/>
          </a:p>
        </p:txBody>
      </p:sp>
      <p:pic>
        <p:nvPicPr>
          <p:cNvPr id="82946" name="Picture 2" descr="http://www.faitauquebec.ca/en_construction.jpg"/>
          <p:cNvPicPr>
            <a:picLocks noChangeAspect="1" noChangeArrowheads="1"/>
          </p:cNvPicPr>
          <p:nvPr/>
        </p:nvPicPr>
        <p:blipFill>
          <a:blip r:embed="rId3" cstate="print"/>
          <a:srcRect/>
          <a:stretch>
            <a:fillRect/>
          </a:stretch>
        </p:blipFill>
        <p:spPr bwMode="auto">
          <a:xfrm>
            <a:off x="7607639" y="0"/>
            <a:ext cx="1536361"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Educational Services</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10000"/>
          </a:bodyPr>
          <a:lstStyle/>
          <a:p>
            <a:r>
              <a:rPr lang="en-CA" b="1" dirty="0" smtClean="0"/>
              <a:t>What it is</a:t>
            </a:r>
            <a:r>
              <a:rPr lang="en-CA" dirty="0" smtClean="0"/>
              <a:t>: </a:t>
            </a:r>
            <a:r>
              <a:rPr lang="en-CA" dirty="0" smtClean="0"/>
              <a:t>schools, colleges, universities and training centres, some of which may offer accommodations and food services</a:t>
            </a:r>
            <a:endParaRPr lang="en-CA" dirty="0" smtClean="0"/>
          </a:p>
          <a:p>
            <a:r>
              <a:rPr lang="en-CA" b="1" dirty="0" smtClean="0"/>
              <a:t>Occupations</a:t>
            </a:r>
            <a:r>
              <a:rPr lang="en-CA" dirty="0" smtClean="0"/>
              <a:t>: </a:t>
            </a:r>
            <a:r>
              <a:rPr lang="en-CA" dirty="0" smtClean="0"/>
              <a:t>teachers, professors, educational counsellors, teachers assistants,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126,800</a:t>
            </a:r>
            <a:endParaRPr lang="en-CA" dirty="0" smtClean="0"/>
          </a:p>
          <a:p>
            <a:r>
              <a:rPr lang="en-CA" b="1" dirty="0" smtClean="0"/>
              <a:t>Annual expected growth (2009-2013): </a:t>
            </a:r>
            <a:r>
              <a:rPr lang="en-CA" dirty="0" smtClean="0"/>
              <a:t>1.5%</a:t>
            </a:r>
            <a:endParaRPr lang="en-CA" dirty="0" smtClean="0"/>
          </a:p>
          <a:p>
            <a:r>
              <a:rPr lang="en-CA" b="1" dirty="0" smtClean="0"/>
              <a:t>Tidbits</a:t>
            </a:r>
            <a:r>
              <a:rPr lang="en-CA" dirty="0" smtClean="0"/>
              <a:t>: </a:t>
            </a:r>
            <a:r>
              <a:rPr lang="en-CA" dirty="0" smtClean="0"/>
              <a:t>Alberta has a highly educated workforce: over 80% of Albertans have a high school diploma, and in less than 10 years, over half are expected to have some postsecondary education.</a:t>
            </a:r>
            <a:endParaRPr lang="en-CA" dirty="0"/>
          </a:p>
        </p:txBody>
      </p:sp>
      <p:pic>
        <p:nvPicPr>
          <p:cNvPr id="80898" name="Picture 2" descr="http://www.480annex.org/images/teacher_clip.jpg"/>
          <p:cNvPicPr>
            <a:picLocks noChangeAspect="1" noChangeArrowheads="1"/>
          </p:cNvPicPr>
          <p:nvPr/>
        </p:nvPicPr>
        <p:blipFill>
          <a:blip r:embed="rId3" cstate="print"/>
          <a:srcRect/>
          <a:stretch>
            <a:fillRect/>
          </a:stretch>
        </p:blipFill>
        <p:spPr bwMode="auto">
          <a:xfrm>
            <a:off x="6300192" y="0"/>
            <a:ext cx="1296144" cy="15384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Finance, Insurance, Real Estate &amp; Leasing</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banks, credit unions, mortgage and loan brokers, security dealers, insurance agencies, pension fund managers, property managers, auto rental firms</a:t>
            </a:r>
            <a:endParaRPr lang="en-CA" dirty="0" smtClean="0"/>
          </a:p>
          <a:p>
            <a:r>
              <a:rPr lang="en-CA" b="1" dirty="0" smtClean="0"/>
              <a:t>Occupations</a:t>
            </a:r>
            <a:r>
              <a:rPr lang="en-CA" dirty="0" smtClean="0"/>
              <a:t>: </a:t>
            </a:r>
            <a:r>
              <a:rPr lang="en-CA" dirty="0" smtClean="0"/>
              <a:t>financial analysts, insurance adjusters, real estate agents, financial planners, patent and trademark specialists, building superintendents,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111,700</a:t>
            </a:r>
            <a:endParaRPr lang="en-CA" dirty="0" smtClean="0"/>
          </a:p>
          <a:p>
            <a:r>
              <a:rPr lang="en-CA" b="1" dirty="0" smtClean="0"/>
              <a:t>Annual expected growth (2009-2013): </a:t>
            </a:r>
            <a:r>
              <a:rPr lang="en-CA" dirty="0" smtClean="0"/>
              <a:t>2.1%</a:t>
            </a:r>
            <a:endParaRPr lang="en-CA" dirty="0" smtClean="0"/>
          </a:p>
          <a:p>
            <a:r>
              <a:rPr lang="en-CA" b="1" dirty="0" smtClean="0"/>
              <a:t>Tidbits</a:t>
            </a:r>
            <a:r>
              <a:rPr lang="en-CA" dirty="0" smtClean="0"/>
              <a:t>: </a:t>
            </a:r>
            <a:r>
              <a:rPr lang="en-CA" dirty="0" smtClean="0"/>
              <a:t>Between 2007 and 2008, this industry grew by 12%!  Since then it has slowed due to the recession.</a:t>
            </a:r>
            <a:endParaRPr lang="en-CA" dirty="0"/>
          </a:p>
        </p:txBody>
      </p:sp>
      <p:pic>
        <p:nvPicPr>
          <p:cNvPr id="78852" name="Picture 4" descr="http://usm.maine.edu/reslife/CIA/CIA%20img/Fist%20of%20Money.gif"/>
          <p:cNvPicPr>
            <a:picLocks noChangeAspect="1" noChangeArrowheads="1"/>
          </p:cNvPicPr>
          <p:nvPr/>
        </p:nvPicPr>
        <p:blipFill>
          <a:blip r:embed="rId3" cstate="print"/>
          <a:srcRect/>
          <a:stretch>
            <a:fillRect/>
          </a:stretch>
        </p:blipFill>
        <p:spPr bwMode="auto">
          <a:xfrm>
            <a:off x="7812360" y="4005064"/>
            <a:ext cx="1331640" cy="14863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Forestry &amp; Logging</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businesses that produce seedlings, grow and harvest timber, and other support services</a:t>
            </a:r>
            <a:endParaRPr lang="en-CA" dirty="0" smtClean="0"/>
          </a:p>
          <a:p>
            <a:r>
              <a:rPr lang="en-CA" b="1" dirty="0" smtClean="0"/>
              <a:t>Occupations</a:t>
            </a:r>
            <a:r>
              <a:rPr lang="en-CA" dirty="0" smtClean="0"/>
              <a:t>: </a:t>
            </a:r>
            <a:r>
              <a:rPr lang="en-CA" dirty="0" smtClean="0"/>
              <a:t>foresters, forest technicians, logging equipment operators, park wardens,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3600</a:t>
            </a:r>
            <a:endParaRPr lang="en-CA" dirty="0" smtClean="0"/>
          </a:p>
          <a:p>
            <a:r>
              <a:rPr lang="en-CA" b="1" dirty="0" smtClean="0"/>
              <a:t>Annual expected growth (2009-2013): </a:t>
            </a:r>
            <a:r>
              <a:rPr lang="en-CA" dirty="0" smtClean="0"/>
              <a:t>0.3%</a:t>
            </a:r>
            <a:endParaRPr lang="en-CA" dirty="0" smtClean="0"/>
          </a:p>
          <a:p>
            <a:r>
              <a:rPr lang="en-CA" b="1" dirty="0" smtClean="0"/>
              <a:t>Tidbits</a:t>
            </a:r>
            <a:r>
              <a:rPr lang="en-CA" dirty="0" smtClean="0"/>
              <a:t>: </a:t>
            </a:r>
            <a:r>
              <a:rPr lang="en-CA" dirty="0" smtClean="0"/>
              <a:t>Most of this industry’s poor performance has been due to the softwood lumber dispute between Canada and the US, decreased demand for building lumber, pine beetle infestations, and the appreciating Canadian dollar.</a:t>
            </a:r>
            <a:endParaRPr lang="en-CA" dirty="0"/>
          </a:p>
        </p:txBody>
      </p:sp>
      <p:pic>
        <p:nvPicPr>
          <p:cNvPr id="76802" name="Picture 2" descr="http://www.clipartguide.com/_named_clipart_images/0511-0909-0722-5138_Caricature_of_a_Lumberjack_Using_a_Chainsaw_to_Cut_a_Log_clipart_image.jpg"/>
          <p:cNvPicPr>
            <a:picLocks noChangeAspect="1" noChangeArrowheads="1"/>
          </p:cNvPicPr>
          <p:nvPr/>
        </p:nvPicPr>
        <p:blipFill>
          <a:blip r:embed="rId3" cstate="print"/>
          <a:srcRect/>
          <a:stretch>
            <a:fillRect/>
          </a:stretch>
        </p:blipFill>
        <p:spPr bwMode="auto">
          <a:xfrm>
            <a:off x="7668344" y="0"/>
            <a:ext cx="1475656" cy="1579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care &amp; Social Assistance</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20000"/>
          </a:bodyPr>
          <a:lstStyle/>
          <a:p>
            <a:r>
              <a:rPr lang="en-CA" b="1" dirty="0" smtClean="0"/>
              <a:t>What it is</a:t>
            </a:r>
            <a:r>
              <a:rPr lang="en-CA" dirty="0" smtClean="0"/>
              <a:t>: </a:t>
            </a:r>
            <a:r>
              <a:rPr lang="en-CA" dirty="0" smtClean="0"/>
              <a:t>health care services, home care services, ambulatory services, family services, daycares, vocational rehab services, community food, shelter and emergency relief services</a:t>
            </a:r>
            <a:endParaRPr lang="en-CA" dirty="0" smtClean="0"/>
          </a:p>
          <a:p>
            <a:r>
              <a:rPr lang="en-CA" b="1" dirty="0" smtClean="0"/>
              <a:t>Occupations</a:t>
            </a:r>
            <a:r>
              <a:rPr lang="en-CA" dirty="0" smtClean="0"/>
              <a:t>: </a:t>
            </a:r>
            <a:r>
              <a:rPr lang="en-CA" dirty="0" smtClean="0"/>
              <a:t>physicians, nurses, pharmacists, occupational therapists, dental hygienists, youth and child care workers, emergency medical technicians,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190,200</a:t>
            </a:r>
            <a:endParaRPr lang="en-CA" dirty="0" smtClean="0"/>
          </a:p>
          <a:p>
            <a:r>
              <a:rPr lang="en-CA" b="1" dirty="0" smtClean="0"/>
              <a:t>Annual </a:t>
            </a:r>
            <a:r>
              <a:rPr lang="en-CA" b="1" dirty="0" smtClean="0"/>
              <a:t>expected growth (2009-2013): </a:t>
            </a:r>
            <a:r>
              <a:rPr lang="en-CA" dirty="0" smtClean="0"/>
              <a:t>2.2%</a:t>
            </a:r>
            <a:endParaRPr lang="en-CA" dirty="0" smtClean="0"/>
          </a:p>
          <a:p>
            <a:r>
              <a:rPr lang="en-CA" b="1" dirty="0" smtClean="0"/>
              <a:t>Tidbits</a:t>
            </a:r>
            <a:r>
              <a:rPr lang="en-CA" dirty="0" smtClean="0"/>
              <a:t>: </a:t>
            </a:r>
            <a:r>
              <a:rPr lang="en-CA" dirty="0" smtClean="0"/>
              <a:t>This industry is Alberta’s third largest employer.  It will face many challenges in the near future, as the population ages and the need for health care increases.  It is expected that 20% of Albertans will be 65+ in 20 years.</a:t>
            </a:r>
            <a:endParaRPr lang="en-CA" dirty="0"/>
          </a:p>
        </p:txBody>
      </p:sp>
      <p:pic>
        <p:nvPicPr>
          <p:cNvPr id="74754" name="Picture 2" descr="Betty Boop Nurse"/>
          <p:cNvPicPr>
            <a:picLocks noChangeAspect="1" noChangeArrowheads="1"/>
          </p:cNvPicPr>
          <p:nvPr/>
        </p:nvPicPr>
        <p:blipFill>
          <a:blip r:embed="rId3" cstate="print"/>
          <a:srcRect/>
          <a:stretch>
            <a:fillRect/>
          </a:stretch>
        </p:blipFill>
        <p:spPr bwMode="auto">
          <a:xfrm>
            <a:off x="7956376" y="0"/>
            <a:ext cx="1187624" cy="1615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culture &amp; recreation</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10000"/>
          </a:bodyPr>
          <a:lstStyle/>
          <a:p>
            <a:r>
              <a:rPr lang="en-CA" b="1" dirty="0" smtClean="0"/>
              <a:t>What it is</a:t>
            </a:r>
            <a:r>
              <a:rPr lang="en-CA" dirty="0" smtClean="0"/>
              <a:t>: </a:t>
            </a:r>
            <a:r>
              <a:rPr lang="en-CA" dirty="0" smtClean="0"/>
              <a:t>publishing, broadcasting, performing arts, film, television and digital media processing and sound recording, telecommunications, data processing and information services, facilities that provide services to meet recreational or cultural needs </a:t>
            </a:r>
            <a:endParaRPr lang="en-CA" dirty="0" smtClean="0"/>
          </a:p>
          <a:p>
            <a:r>
              <a:rPr lang="en-CA" b="1" dirty="0" smtClean="0"/>
              <a:t>Occupations</a:t>
            </a:r>
            <a:r>
              <a:rPr lang="en-CA" dirty="0" smtClean="0"/>
              <a:t>: </a:t>
            </a:r>
            <a:r>
              <a:rPr lang="en-CA" dirty="0" smtClean="0"/>
              <a:t>librarians, cinematographers, professional athletes, reporters, museum curators,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71,600</a:t>
            </a:r>
            <a:endParaRPr lang="en-CA" dirty="0" smtClean="0"/>
          </a:p>
          <a:p>
            <a:r>
              <a:rPr lang="en-CA" b="1" dirty="0" smtClean="0"/>
              <a:t>Annual expected growth (2009-2013): </a:t>
            </a:r>
            <a:r>
              <a:rPr lang="en-CA" dirty="0" smtClean="0"/>
              <a:t>2.6%</a:t>
            </a:r>
            <a:endParaRPr lang="en-CA" dirty="0" smtClean="0"/>
          </a:p>
          <a:p>
            <a:r>
              <a:rPr lang="en-CA" b="1" dirty="0" smtClean="0"/>
              <a:t>Tidbits</a:t>
            </a:r>
            <a:r>
              <a:rPr lang="en-CA" dirty="0" smtClean="0"/>
              <a:t>: Above average growth is expected in the information and communications sector, largely due to technology  business start-ups in Calgary.</a:t>
            </a:r>
            <a:endParaRPr lang="en-CA" dirty="0"/>
          </a:p>
        </p:txBody>
      </p:sp>
      <p:pic>
        <p:nvPicPr>
          <p:cNvPr id="72706" name="Picture 2" descr="television.png"/>
          <p:cNvPicPr>
            <a:picLocks noChangeAspect="1" noChangeArrowheads="1"/>
          </p:cNvPicPr>
          <p:nvPr/>
        </p:nvPicPr>
        <p:blipFill>
          <a:blip r:embed="rId3" cstate="print"/>
          <a:srcRect/>
          <a:stretch>
            <a:fillRect/>
          </a:stretch>
        </p:blipFill>
        <p:spPr bwMode="auto">
          <a:xfrm>
            <a:off x="8066584" y="3933056"/>
            <a:ext cx="1077416" cy="1616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Manufacturing</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10000"/>
          </a:bodyPr>
          <a:lstStyle/>
          <a:p>
            <a:r>
              <a:rPr lang="en-CA" b="1" dirty="0" smtClean="0"/>
              <a:t>What it is</a:t>
            </a:r>
            <a:r>
              <a:rPr lang="en-CA" dirty="0" smtClean="0"/>
              <a:t>: </a:t>
            </a:r>
            <a:r>
              <a:rPr lang="en-CA" dirty="0" smtClean="0"/>
              <a:t>businesses involved in manufacturing food, beverages, chemicals, textiles, petroleum and coal products, plastics and electronic equipment</a:t>
            </a:r>
            <a:endParaRPr lang="en-CA" dirty="0" smtClean="0"/>
          </a:p>
          <a:p>
            <a:r>
              <a:rPr lang="en-CA" b="1" dirty="0" smtClean="0"/>
              <a:t>Occupations</a:t>
            </a:r>
            <a:r>
              <a:rPr lang="en-CA" dirty="0" smtClean="0"/>
              <a:t>: </a:t>
            </a:r>
            <a:r>
              <a:rPr lang="en-CA" dirty="0" smtClean="0"/>
              <a:t>meat cutters, machinists, manufacturing engineers, sawmill machine operators, instrument technicians, etc.</a:t>
            </a:r>
            <a:endParaRPr lang="en-CA" dirty="0" smtClean="0"/>
          </a:p>
          <a:p>
            <a:r>
              <a:rPr lang="en-CA" b="1" dirty="0" smtClean="0"/>
              <a:t>2008</a:t>
            </a:r>
            <a:r>
              <a:rPr lang="en-CA" dirty="0" smtClean="0"/>
              <a:t> </a:t>
            </a:r>
            <a:r>
              <a:rPr lang="en-CA" b="1" dirty="0" smtClean="0"/>
              <a:t>employees</a:t>
            </a:r>
            <a:r>
              <a:rPr lang="en-CA" dirty="0" smtClean="0"/>
              <a:t>: </a:t>
            </a:r>
            <a:r>
              <a:rPr lang="en-CA" dirty="0" smtClean="0"/>
              <a:t>144,100</a:t>
            </a:r>
            <a:endParaRPr lang="en-CA" dirty="0" smtClean="0"/>
          </a:p>
          <a:p>
            <a:r>
              <a:rPr lang="en-CA" b="1" dirty="0" smtClean="0"/>
              <a:t>Annual expected growth (2009-2013): </a:t>
            </a:r>
            <a:r>
              <a:rPr lang="en-CA" dirty="0" smtClean="0"/>
              <a:t>-0.2%</a:t>
            </a:r>
            <a:endParaRPr lang="en-CA" dirty="0" smtClean="0"/>
          </a:p>
          <a:p>
            <a:r>
              <a:rPr lang="en-CA" b="1" dirty="0" smtClean="0"/>
              <a:t>Tidbits</a:t>
            </a:r>
            <a:r>
              <a:rPr lang="en-CA" dirty="0" smtClean="0"/>
              <a:t>: </a:t>
            </a:r>
            <a:r>
              <a:rPr lang="en-CA" dirty="0" smtClean="0"/>
              <a:t>Employment growth has been slow, and many jobs were lost in 2009, as this industry is tied closely to the oil and gas industry.  Recovery will depend on the US, and the food and beverage sector is expected to rebound first.</a:t>
            </a:r>
            <a:endParaRPr lang="en-CA" dirty="0"/>
          </a:p>
        </p:txBody>
      </p:sp>
      <p:pic>
        <p:nvPicPr>
          <p:cNvPr id="70660" name="Picture 4" descr="http://www.clker.com/cliparts/e/b/1/6/11949837601577375107factory_gabrielle_nowick_.svg.hi.png"/>
          <p:cNvPicPr>
            <a:picLocks noChangeAspect="1" noChangeArrowheads="1"/>
          </p:cNvPicPr>
          <p:nvPr/>
        </p:nvPicPr>
        <p:blipFill>
          <a:blip r:embed="rId3" cstate="print"/>
          <a:srcRect/>
          <a:stretch>
            <a:fillRect/>
          </a:stretch>
        </p:blipFill>
        <p:spPr bwMode="auto">
          <a:xfrm>
            <a:off x="5390138" y="0"/>
            <a:ext cx="1889638" cy="15482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dirty="0"/>
          </a:p>
        </p:txBody>
      </p:sp>
      <p:sp>
        <p:nvSpPr>
          <p:cNvPr id="3" name="Title 2"/>
          <p:cNvSpPr>
            <a:spLocks noGrp="1"/>
          </p:cNvSpPr>
          <p:nvPr>
            <p:ph type="title"/>
          </p:nvPr>
        </p:nvSpPr>
        <p:spPr>
          <a:xfrm>
            <a:off x="1371600" y="1600200"/>
            <a:ext cx="7620000" cy="2116832"/>
          </a:xfrm>
        </p:spPr>
        <p:txBody>
          <a:bodyPr>
            <a:normAutofit/>
          </a:bodyPr>
          <a:lstStyle/>
          <a:p>
            <a:r>
              <a:rPr lang="en-CA" dirty="0" smtClean="0">
                <a:solidFill>
                  <a:schemeClr val="tx2"/>
                </a:solidFill>
              </a:rPr>
              <a:t>What current occupations now fill the same need?</a:t>
            </a:r>
            <a:endParaRPr lang="en-CA" dirty="0">
              <a:solidFill>
                <a:schemeClr val="tx2"/>
              </a:solidFill>
            </a:endParaRPr>
          </a:p>
        </p:txBody>
      </p:sp>
      <p:pic>
        <p:nvPicPr>
          <p:cNvPr id="52226" name="Picture 2" descr="http://i53.photobucket.com/albums/g52/kockneykapers/QuestionMark.gif"/>
          <p:cNvPicPr>
            <a:picLocks noChangeAspect="1" noChangeArrowheads="1" noCrop="1"/>
          </p:cNvPicPr>
          <p:nvPr/>
        </p:nvPicPr>
        <p:blipFill>
          <a:blip r:embed="rId3" cstate="print"/>
          <a:srcRect/>
          <a:stretch>
            <a:fillRect/>
          </a:stretch>
        </p:blipFill>
        <p:spPr bwMode="auto">
          <a:xfrm>
            <a:off x="467544" y="4005064"/>
            <a:ext cx="2448272" cy="244827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Mining &amp; Oil and Gas Extraction</a:t>
            </a:r>
            <a:endParaRPr lang="en-CA" dirty="0"/>
          </a:p>
        </p:txBody>
      </p:sp>
      <p:sp>
        <p:nvSpPr>
          <p:cNvPr id="3" name="Content Placeholder 2"/>
          <p:cNvSpPr>
            <a:spLocks noGrp="1"/>
          </p:cNvSpPr>
          <p:nvPr>
            <p:ph idx="1"/>
          </p:nvPr>
        </p:nvSpPr>
        <p:spPr>
          <a:xfrm>
            <a:off x="304800" y="1554162"/>
            <a:ext cx="8686800" cy="5303838"/>
          </a:xfrm>
        </p:spPr>
        <p:txBody>
          <a:bodyPr>
            <a:normAutofit fontScale="77500" lnSpcReduction="20000"/>
          </a:bodyPr>
          <a:lstStyle/>
          <a:p>
            <a:r>
              <a:rPr lang="en-CA" b="1" dirty="0" smtClean="0"/>
              <a:t>What it is</a:t>
            </a:r>
            <a:r>
              <a:rPr lang="en-CA" dirty="0" smtClean="0"/>
              <a:t>: </a:t>
            </a:r>
            <a:r>
              <a:rPr lang="en-CA" dirty="0" smtClean="0"/>
              <a:t>companies that explore for and produce crude petroleum and natural gas, drill and equip wells, mine for coal or metal ore and perform other preparation activities associated with mining</a:t>
            </a:r>
            <a:endParaRPr lang="en-CA" dirty="0" smtClean="0"/>
          </a:p>
          <a:p>
            <a:r>
              <a:rPr lang="en-CA" b="1" dirty="0" smtClean="0"/>
              <a:t>Occupations</a:t>
            </a:r>
            <a:r>
              <a:rPr lang="en-CA" dirty="0" smtClean="0"/>
              <a:t>: </a:t>
            </a:r>
            <a:r>
              <a:rPr lang="en-CA" dirty="0" smtClean="0"/>
              <a:t>mining engineers, blasters, drilling and service rig managers, petroleum engineers, drilling </a:t>
            </a:r>
            <a:r>
              <a:rPr lang="en-CA" dirty="0" err="1" smtClean="0"/>
              <a:t>floorhands</a:t>
            </a:r>
            <a:r>
              <a:rPr lang="en-CA" dirty="0" smtClean="0"/>
              <a:t>, etc.</a:t>
            </a:r>
            <a:endParaRPr lang="en-CA" dirty="0" smtClean="0"/>
          </a:p>
          <a:p>
            <a:r>
              <a:rPr lang="en-CA" b="1" dirty="0" smtClean="0"/>
              <a:t>2008</a:t>
            </a:r>
            <a:r>
              <a:rPr lang="en-CA" dirty="0" smtClean="0"/>
              <a:t> </a:t>
            </a:r>
            <a:r>
              <a:rPr lang="en-CA" b="1" dirty="0" smtClean="0"/>
              <a:t>employees</a:t>
            </a:r>
            <a:r>
              <a:rPr lang="en-CA" dirty="0" smtClean="0"/>
              <a:t>: </a:t>
            </a:r>
            <a:r>
              <a:rPr lang="en-CA" dirty="0" smtClean="0"/>
              <a:t>145,500</a:t>
            </a:r>
            <a:endParaRPr lang="en-CA" dirty="0" smtClean="0"/>
          </a:p>
          <a:p>
            <a:r>
              <a:rPr lang="en-CA" b="1" dirty="0" smtClean="0"/>
              <a:t>Annual expected growth (2009-2013): </a:t>
            </a:r>
            <a:r>
              <a:rPr lang="en-CA" dirty="0" smtClean="0"/>
              <a:t>0.4%</a:t>
            </a:r>
            <a:endParaRPr lang="en-CA" dirty="0" smtClean="0"/>
          </a:p>
          <a:p>
            <a:r>
              <a:rPr lang="en-CA" b="1" dirty="0" smtClean="0"/>
              <a:t>Tidbits</a:t>
            </a:r>
            <a:r>
              <a:rPr lang="en-CA" dirty="0" smtClean="0"/>
              <a:t>: </a:t>
            </a:r>
            <a:r>
              <a:rPr lang="en-CA" dirty="0" smtClean="0"/>
              <a:t>This industry has been the most directly and severely hit industry with the collapse of oil prices in 2008.  Many environmental issues are also threatening to hurt this industry. However, oil is going to be a key energy source for years to come, and most of the increase in production will come from the </a:t>
            </a:r>
            <a:r>
              <a:rPr lang="en-CA" dirty="0" err="1" smtClean="0"/>
              <a:t>oilsands</a:t>
            </a:r>
            <a:r>
              <a:rPr lang="en-CA" dirty="0" smtClean="0"/>
              <a:t>.</a:t>
            </a:r>
            <a:endParaRPr lang="en-CA" dirty="0"/>
          </a:p>
        </p:txBody>
      </p:sp>
      <p:pic>
        <p:nvPicPr>
          <p:cNvPr id="68610" name="Picture 2" descr="UMR Joe Miner Logo - yellow"/>
          <p:cNvPicPr>
            <a:picLocks noChangeAspect="1" noChangeArrowheads="1"/>
          </p:cNvPicPr>
          <p:nvPr/>
        </p:nvPicPr>
        <p:blipFill>
          <a:blip r:embed="rId3" cstate="print"/>
          <a:srcRect/>
          <a:stretch>
            <a:fillRect/>
          </a:stretch>
        </p:blipFill>
        <p:spPr bwMode="auto">
          <a:xfrm>
            <a:off x="7740352" y="0"/>
            <a:ext cx="1403648" cy="16066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Services</a:t>
            </a:r>
            <a:endParaRPr lang="en-CA" dirty="0"/>
          </a:p>
        </p:txBody>
      </p:sp>
      <p:sp>
        <p:nvSpPr>
          <p:cNvPr id="3" name="Content Placeholder 2"/>
          <p:cNvSpPr>
            <a:spLocks noGrp="1"/>
          </p:cNvSpPr>
          <p:nvPr>
            <p:ph idx="1"/>
          </p:nvPr>
        </p:nvSpPr>
        <p:spPr/>
        <p:txBody>
          <a:bodyPr>
            <a:normAutofit fontScale="92500" lnSpcReduction="20000"/>
          </a:bodyPr>
          <a:lstStyle/>
          <a:p>
            <a:r>
              <a:rPr lang="en-CA" b="1" dirty="0" smtClean="0"/>
              <a:t>What it is</a:t>
            </a:r>
            <a:r>
              <a:rPr lang="en-CA" dirty="0" smtClean="0"/>
              <a:t>: </a:t>
            </a:r>
            <a:r>
              <a:rPr lang="en-CA" dirty="0" smtClean="0"/>
              <a:t>automotive, equipment and electronic repair and maintenance, personal care services, funeral services, pet care, photofinishing, religious, civic and social organizations</a:t>
            </a:r>
            <a:endParaRPr lang="en-CA" dirty="0" smtClean="0"/>
          </a:p>
          <a:p>
            <a:r>
              <a:rPr lang="en-CA" b="1" dirty="0" smtClean="0"/>
              <a:t>Occupations</a:t>
            </a:r>
            <a:r>
              <a:rPr lang="en-CA" dirty="0" smtClean="0"/>
              <a:t>: </a:t>
            </a:r>
            <a:r>
              <a:rPr lang="en-CA" dirty="0" smtClean="0"/>
              <a:t>jewellers, massage therapists, hair stylists, fundraisers, automotive service technicians ,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91,200</a:t>
            </a:r>
            <a:endParaRPr lang="en-CA" dirty="0" smtClean="0"/>
          </a:p>
          <a:p>
            <a:r>
              <a:rPr lang="en-CA" b="1" dirty="0" smtClean="0"/>
              <a:t>Annual expected growth (2009-2013): </a:t>
            </a:r>
            <a:r>
              <a:rPr lang="en-CA" dirty="0" smtClean="0"/>
              <a:t>2.1%</a:t>
            </a:r>
            <a:endParaRPr lang="en-CA" dirty="0" smtClean="0"/>
          </a:p>
          <a:p>
            <a:r>
              <a:rPr lang="en-CA" b="1" dirty="0" smtClean="0"/>
              <a:t>Tidbits</a:t>
            </a:r>
            <a:r>
              <a:rPr lang="en-CA" dirty="0" smtClean="0"/>
              <a:t>: </a:t>
            </a:r>
            <a:r>
              <a:rPr lang="en-CA" dirty="0" smtClean="0"/>
              <a:t>This industry suffered from rising wage rates prior to the recession.</a:t>
            </a:r>
            <a:endParaRPr lang="en-CA" dirty="0"/>
          </a:p>
        </p:txBody>
      </p:sp>
      <p:pic>
        <p:nvPicPr>
          <p:cNvPr id="66561" name="Picture 1" descr="New hair style Royalty Free Stock Vector Art Illustration"/>
          <p:cNvPicPr>
            <a:picLocks noChangeAspect="1" noChangeArrowheads="1"/>
          </p:cNvPicPr>
          <p:nvPr/>
        </p:nvPicPr>
        <p:blipFill>
          <a:blip r:embed="rId3" cstate="print"/>
          <a:srcRect/>
          <a:stretch>
            <a:fillRect/>
          </a:stretch>
        </p:blipFill>
        <p:spPr bwMode="auto">
          <a:xfrm>
            <a:off x="5436096" y="0"/>
            <a:ext cx="1619672" cy="15344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Professional, Scientific &amp; Technical Services</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legal, accounting, architectural, engineering, surveying and mapping, industrial and computer system design, research and development, scientific and technical consulting, advertising and public relations, translation and veterinary services</a:t>
            </a:r>
            <a:endParaRPr lang="en-CA" dirty="0" smtClean="0"/>
          </a:p>
          <a:p>
            <a:r>
              <a:rPr lang="en-CA" b="1" dirty="0" smtClean="0"/>
              <a:t>Occupations</a:t>
            </a:r>
            <a:r>
              <a:rPr lang="en-CA" dirty="0" smtClean="0"/>
              <a:t>: </a:t>
            </a:r>
            <a:r>
              <a:rPr lang="en-CA" dirty="0" smtClean="0"/>
              <a:t>accountants, architects, civil engineers, graphic designers, lawyers, etc.</a:t>
            </a:r>
            <a:endParaRPr lang="en-CA" dirty="0" smtClean="0"/>
          </a:p>
          <a:p>
            <a:r>
              <a:rPr lang="en-CA" b="1" dirty="0" smtClean="0"/>
              <a:t>2008</a:t>
            </a:r>
            <a:r>
              <a:rPr lang="en-CA" dirty="0" smtClean="0"/>
              <a:t> </a:t>
            </a:r>
            <a:r>
              <a:rPr lang="en-CA" b="1" dirty="0" smtClean="0"/>
              <a:t>employees</a:t>
            </a:r>
            <a:r>
              <a:rPr lang="en-CA" dirty="0" smtClean="0"/>
              <a:t>: </a:t>
            </a:r>
            <a:r>
              <a:rPr lang="en-CA" dirty="0" smtClean="0"/>
              <a:t>164,200</a:t>
            </a:r>
            <a:endParaRPr lang="en-CA" dirty="0" smtClean="0"/>
          </a:p>
          <a:p>
            <a:r>
              <a:rPr lang="en-CA" b="1" dirty="0" smtClean="0"/>
              <a:t>Annual expected growth (2009-2013): </a:t>
            </a:r>
            <a:r>
              <a:rPr lang="en-CA" dirty="0" smtClean="0"/>
              <a:t>2.6%</a:t>
            </a:r>
            <a:endParaRPr lang="en-CA" dirty="0" smtClean="0"/>
          </a:p>
          <a:p>
            <a:r>
              <a:rPr lang="en-CA" b="1" dirty="0" smtClean="0"/>
              <a:t>Tidbits</a:t>
            </a:r>
            <a:r>
              <a:rPr lang="en-CA" dirty="0" smtClean="0"/>
              <a:t>: </a:t>
            </a:r>
            <a:r>
              <a:rPr lang="en-CA" dirty="0" smtClean="0"/>
              <a:t>This industry is Alberta’s fourth largest employer.</a:t>
            </a:r>
            <a:endParaRPr lang="en-CA" dirty="0"/>
          </a:p>
        </p:txBody>
      </p:sp>
      <p:pic>
        <p:nvPicPr>
          <p:cNvPr id="64514" name="Picture 2" descr="http://www.timtim.com/public/images/drawings/large/Lawyer.gif"/>
          <p:cNvPicPr>
            <a:picLocks noChangeAspect="1" noChangeArrowheads="1"/>
          </p:cNvPicPr>
          <p:nvPr/>
        </p:nvPicPr>
        <p:blipFill>
          <a:blip r:embed="rId3" cstate="print"/>
          <a:srcRect/>
          <a:stretch>
            <a:fillRect/>
          </a:stretch>
        </p:blipFill>
        <p:spPr bwMode="auto">
          <a:xfrm>
            <a:off x="7659023" y="3429000"/>
            <a:ext cx="1484977" cy="1719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Administration</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20000"/>
          </a:bodyPr>
          <a:lstStyle/>
          <a:p>
            <a:r>
              <a:rPr lang="en-CA" b="1" dirty="0" smtClean="0"/>
              <a:t>What it is</a:t>
            </a:r>
            <a:r>
              <a:rPr lang="en-CA" dirty="0" smtClean="0"/>
              <a:t>: </a:t>
            </a:r>
            <a:r>
              <a:rPr lang="en-CA" dirty="0" smtClean="0"/>
              <a:t>government agencies that manage public programs, set policies, create laws, settle civil and legal cases, provide public safety and national defence, organize and finance the production of goods and services</a:t>
            </a:r>
            <a:endParaRPr lang="en-CA" dirty="0" smtClean="0"/>
          </a:p>
          <a:p>
            <a:r>
              <a:rPr lang="en-CA" b="1" dirty="0" smtClean="0"/>
              <a:t>Occupations</a:t>
            </a:r>
            <a:r>
              <a:rPr lang="en-CA" dirty="0" smtClean="0"/>
              <a:t>: </a:t>
            </a:r>
            <a:r>
              <a:rPr lang="en-CA" dirty="0" smtClean="0"/>
              <a:t>correctional officers, firefighters, occupational health and safety inspectors, judges, customs inspectors,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83,400</a:t>
            </a:r>
            <a:endParaRPr lang="en-CA" dirty="0" smtClean="0"/>
          </a:p>
          <a:p>
            <a:r>
              <a:rPr lang="en-CA" b="1" dirty="0" smtClean="0"/>
              <a:t>Annual expected growth (2009-2013): </a:t>
            </a:r>
            <a:r>
              <a:rPr lang="en-CA" dirty="0" smtClean="0"/>
              <a:t>1.6%</a:t>
            </a:r>
            <a:endParaRPr lang="en-CA" dirty="0" smtClean="0"/>
          </a:p>
          <a:p>
            <a:r>
              <a:rPr lang="en-CA" b="1" dirty="0" smtClean="0"/>
              <a:t>Tidbits</a:t>
            </a:r>
            <a:r>
              <a:rPr lang="en-CA" dirty="0" smtClean="0"/>
              <a:t>: </a:t>
            </a:r>
            <a:r>
              <a:rPr lang="en-CA" dirty="0" smtClean="0"/>
              <a:t>This industry has had volatile employment, rising and falling with the economy.  In 2009, the Alberta government initiated a hiring freeze to help deal with the recession.</a:t>
            </a:r>
            <a:endParaRPr lang="en-CA" dirty="0"/>
          </a:p>
        </p:txBody>
      </p:sp>
      <p:pic>
        <p:nvPicPr>
          <p:cNvPr id="62466" name="Picture 2" descr="http://www.clker.com/cliparts/3/6/1/7/11949845841694559614fire_engine_mimooh_01.svg.hi.png"/>
          <p:cNvPicPr>
            <a:picLocks noChangeAspect="1" noChangeArrowheads="1"/>
          </p:cNvPicPr>
          <p:nvPr/>
        </p:nvPicPr>
        <p:blipFill>
          <a:blip r:embed="rId3" cstate="print"/>
          <a:srcRect/>
          <a:stretch>
            <a:fillRect/>
          </a:stretch>
        </p:blipFill>
        <p:spPr bwMode="auto">
          <a:xfrm>
            <a:off x="6516216" y="108654"/>
            <a:ext cx="1806207" cy="1362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Retail Trade</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10000"/>
          </a:bodyPr>
          <a:lstStyle/>
          <a:p>
            <a:r>
              <a:rPr lang="en-CA" b="1" dirty="0" smtClean="0"/>
              <a:t>What it is</a:t>
            </a:r>
            <a:r>
              <a:rPr lang="en-CA" dirty="0" smtClean="0"/>
              <a:t>: </a:t>
            </a:r>
            <a:r>
              <a:rPr lang="en-CA" dirty="0" smtClean="0"/>
              <a:t>enterprises involved in the sale of food, beverages, drug products, shoes, clothing, household furniture and appliances, automobiles, and after sales services such as repairs and installation</a:t>
            </a:r>
            <a:endParaRPr lang="en-CA" dirty="0" smtClean="0"/>
          </a:p>
          <a:p>
            <a:r>
              <a:rPr lang="en-CA" b="1" dirty="0" smtClean="0"/>
              <a:t>Occupations</a:t>
            </a:r>
            <a:r>
              <a:rPr lang="en-CA" dirty="0" smtClean="0"/>
              <a:t>: </a:t>
            </a:r>
            <a:r>
              <a:rPr lang="en-CA" dirty="0" smtClean="0"/>
              <a:t>cashiers, direct distributors, opticians, pharmacists, retail store managers,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229,700</a:t>
            </a:r>
            <a:endParaRPr lang="en-CA" dirty="0" smtClean="0"/>
          </a:p>
          <a:p>
            <a:r>
              <a:rPr lang="en-CA" b="1" dirty="0" smtClean="0"/>
              <a:t>Annual expected growth (2009-2013): </a:t>
            </a:r>
            <a:r>
              <a:rPr lang="en-CA" dirty="0" smtClean="0"/>
              <a:t>1.9%</a:t>
            </a:r>
            <a:endParaRPr lang="en-CA" dirty="0" smtClean="0"/>
          </a:p>
          <a:p>
            <a:r>
              <a:rPr lang="en-CA" b="1" dirty="0" smtClean="0"/>
              <a:t>Tidbits</a:t>
            </a:r>
            <a:r>
              <a:rPr lang="en-CA" dirty="0" smtClean="0"/>
              <a:t>: </a:t>
            </a:r>
            <a:r>
              <a:rPr lang="en-CA" dirty="0" smtClean="0"/>
              <a:t>This industry is Alberta’s largest.  Strong economic growth has created many jobs until recently, and a decrease in demand has occurred, but it is expected to improve through 2010 and beyond.</a:t>
            </a:r>
            <a:endParaRPr lang="en-CA" dirty="0"/>
          </a:p>
        </p:txBody>
      </p:sp>
      <p:pic>
        <p:nvPicPr>
          <p:cNvPr id="60418" name="Picture 2" descr="http://www.clipartheaven.com/clipart/occupations/cartoons_(a_-_l)/cashier_6.gif"/>
          <p:cNvPicPr>
            <a:picLocks noChangeAspect="1" noChangeArrowheads="1"/>
          </p:cNvPicPr>
          <p:nvPr/>
        </p:nvPicPr>
        <p:blipFill>
          <a:blip r:embed="rId3" cstate="print"/>
          <a:srcRect/>
          <a:stretch>
            <a:fillRect/>
          </a:stretch>
        </p:blipFill>
        <p:spPr bwMode="auto">
          <a:xfrm>
            <a:off x="7469667" y="0"/>
            <a:ext cx="1674333" cy="1571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Transportation &amp; Warehousing</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businesses that transport passengers and cargo, warehouse and store goods, and provide support activities to modes of transportation</a:t>
            </a:r>
            <a:endParaRPr lang="en-CA" dirty="0" smtClean="0"/>
          </a:p>
          <a:p>
            <a:r>
              <a:rPr lang="en-CA" b="1" dirty="0" smtClean="0"/>
              <a:t>Occupations</a:t>
            </a:r>
            <a:r>
              <a:rPr lang="en-CA" dirty="0" smtClean="0"/>
              <a:t>: </a:t>
            </a:r>
            <a:r>
              <a:rPr lang="en-CA" dirty="0" smtClean="0"/>
              <a:t>airline pilots, taxi drivers, warehousing professionals, truck drivers, letter carriers,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102,200</a:t>
            </a:r>
            <a:endParaRPr lang="en-CA" dirty="0" smtClean="0"/>
          </a:p>
          <a:p>
            <a:r>
              <a:rPr lang="en-CA" b="1" dirty="0" smtClean="0"/>
              <a:t>Annual expected growth (2009-2013): </a:t>
            </a:r>
            <a:r>
              <a:rPr lang="en-CA" dirty="0" smtClean="0"/>
              <a:t>0.9%</a:t>
            </a:r>
            <a:endParaRPr lang="en-CA" dirty="0" smtClean="0"/>
          </a:p>
          <a:p>
            <a:r>
              <a:rPr lang="en-CA" b="1" dirty="0" smtClean="0"/>
              <a:t>Tidbits</a:t>
            </a:r>
            <a:r>
              <a:rPr lang="en-CA" dirty="0" smtClean="0"/>
              <a:t>: </a:t>
            </a:r>
            <a:r>
              <a:rPr lang="en-CA" dirty="0" smtClean="0"/>
              <a:t>Risks to this industry are an aging workforce, aging infrastructure and the likely resurgence of high fuel and other costs.</a:t>
            </a:r>
            <a:endParaRPr lang="en-CA" dirty="0"/>
          </a:p>
        </p:txBody>
      </p:sp>
      <p:pic>
        <p:nvPicPr>
          <p:cNvPr id="58370" name="Picture 2" descr="http://www.gnurf.net/v3/wp-content/uploads/2008/03/023-taxi_01.png"/>
          <p:cNvPicPr>
            <a:picLocks noChangeAspect="1" noChangeArrowheads="1"/>
          </p:cNvPicPr>
          <p:nvPr/>
        </p:nvPicPr>
        <p:blipFill>
          <a:blip r:embed="rId3" cstate="print"/>
          <a:srcRect/>
          <a:stretch>
            <a:fillRect/>
          </a:stretch>
        </p:blipFill>
        <p:spPr bwMode="auto">
          <a:xfrm>
            <a:off x="7856364" y="3933056"/>
            <a:ext cx="1287636" cy="1287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Utilities</a:t>
            </a:r>
            <a:endParaRPr lang="en-CA"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CA" b="1" dirty="0" smtClean="0"/>
              <a:t>What it is</a:t>
            </a:r>
            <a:r>
              <a:rPr lang="en-CA" dirty="0" smtClean="0"/>
              <a:t>: </a:t>
            </a:r>
            <a:r>
              <a:rPr lang="en-CA" dirty="0" smtClean="0"/>
              <a:t>electric power generation, transmission and distribution, natural gas distribution, building, operation and maintenance of water, sewer and irrigation systems</a:t>
            </a:r>
            <a:endParaRPr lang="en-CA" dirty="0" smtClean="0"/>
          </a:p>
          <a:p>
            <a:r>
              <a:rPr lang="en-CA" b="1" dirty="0" smtClean="0"/>
              <a:t>Occupations</a:t>
            </a:r>
            <a:r>
              <a:rPr lang="en-CA" dirty="0" smtClean="0"/>
              <a:t>: </a:t>
            </a:r>
            <a:r>
              <a:rPr lang="en-CA" dirty="0" smtClean="0"/>
              <a:t>gas utility operators, utility clerks, water and wastewater operators, plant operators, power linemen, power system electricians,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17,500</a:t>
            </a:r>
            <a:endParaRPr lang="en-CA" dirty="0" smtClean="0"/>
          </a:p>
          <a:p>
            <a:r>
              <a:rPr lang="en-CA" b="1" dirty="0" smtClean="0"/>
              <a:t>Annual expected growth (2009-2013): </a:t>
            </a:r>
            <a:r>
              <a:rPr lang="en-CA" dirty="0" smtClean="0"/>
              <a:t>2.0%</a:t>
            </a:r>
            <a:endParaRPr lang="en-CA" dirty="0" smtClean="0"/>
          </a:p>
          <a:p>
            <a:r>
              <a:rPr lang="en-CA" b="1" dirty="0" smtClean="0"/>
              <a:t>Tidbits</a:t>
            </a:r>
            <a:r>
              <a:rPr lang="en-CA" dirty="0" smtClean="0"/>
              <a:t>: </a:t>
            </a:r>
            <a:r>
              <a:rPr lang="en-CA" dirty="0" smtClean="0"/>
              <a:t>Employment growth has been strong in this industry for the last decade, and it will continue to grow as the demand for electricity will not decline.</a:t>
            </a:r>
            <a:endParaRPr lang="en-CA" dirty="0" smtClean="0"/>
          </a:p>
        </p:txBody>
      </p:sp>
      <p:pic>
        <p:nvPicPr>
          <p:cNvPr id="56322" name="Picture 2" descr="http://disommaplumbing.com/images/plumber_cartoon.gif"/>
          <p:cNvPicPr>
            <a:picLocks noChangeAspect="1" noChangeArrowheads="1"/>
          </p:cNvPicPr>
          <p:nvPr/>
        </p:nvPicPr>
        <p:blipFill>
          <a:blip r:embed="rId3" cstate="print"/>
          <a:srcRect/>
          <a:stretch>
            <a:fillRect/>
          </a:stretch>
        </p:blipFill>
        <p:spPr bwMode="auto">
          <a:xfrm>
            <a:off x="3203848" y="0"/>
            <a:ext cx="1450554"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Wholesale Trade</a:t>
            </a:r>
            <a:endParaRPr lang="en-CA" dirty="0"/>
          </a:p>
        </p:txBody>
      </p:sp>
      <p:sp>
        <p:nvSpPr>
          <p:cNvPr id="3" name="Content Placeholder 2"/>
          <p:cNvSpPr>
            <a:spLocks noGrp="1"/>
          </p:cNvSpPr>
          <p:nvPr>
            <p:ph idx="1"/>
          </p:nvPr>
        </p:nvSpPr>
        <p:spPr>
          <a:xfrm>
            <a:off x="304800" y="1554162"/>
            <a:ext cx="8686800" cy="5303838"/>
          </a:xfrm>
        </p:spPr>
        <p:txBody>
          <a:bodyPr>
            <a:normAutofit fontScale="85000" lnSpcReduction="10000"/>
          </a:bodyPr>
          <a:lstStyle/>
          <a:p>
            <a:r>
              <a:rPr lang="en-CA" b="1" dirty="0" smtClean="0"/>
              <a:t>What it is</a:t>
            </a:r>
            <a:r>
              <a:rPr lang="en-CA" dirty="0" smtClean="0"/>
              <a:t>: </a:t>
            </a:r>
            <a:r>
              <a:rPr lang="en-CA" dirty="0" smtClean="0"/>
              <a:t>wholesale distributers and brokers of goods like farm products, petroleum products, food, beverage and tobacco products, personal and household goods, motor vehicles and parts, building materials and supplies, machinery and equipment</a:t>
            </a:r>
            <a:endParaRPr lang="en-CA" dirty="0" smtClean="0"/>
          </a:p>
          <a:p>
            <a:r>
              <a:rPr lang="en-CA" b="1" dirty="0" smtClean="0"/>
              <a:t>Occupations</a:t>
            </a:r>
            <a:r>
              <a:rPr lang="en-CA" dirty="0" smtClean="0"/>
              <a:t>: </a:t>
            </a:r>
            <a:r>
              <a:rPr lang="en-CA" dirty="0" smtClean="0"/>
              <a:t>shippers and receivers, sales representatives, auctioneers, truck drivers, direct distributors , </a:t>
            </a:r>
            <a:r>
              <a:rPr lang="en-CA" dirty="0" smtClean="0"/>
              <a:t>etc.</a:t>
            </a:r>
          </a:p>
          <a:p>
            <a:r>
              <a:rPr lang="en-CA" b="1" dirty="0" smtClean="0"/>
              <a:t>2008</a:t>
            </a:r>
            <a:r>
              <a:rPr lang="en-CA" dirty="0" smtClean="0"/>
              <a:t> </a:t>
            </a:r>
            <a:r>
              <a:rPr lang="en-CA" b="1" dirty="0" smtClean="0"/>
              <a:t>employees</a:t>
            </a:r>
            <a:r>
              <a:rPr lang="en-CA" dirty="0" smtClean="0"/>
              <a:t>: </a:t>
            </a:r>
            <a:r>
              <a:rPr lang="en-CA" dirty="0" smtClean="0"/>
              <a:t>87,300</a:t>
            </a:r>
            <a:endParaRPr lang="en-CA" dirty="0" smtClean="0"/>
          </a:p>
          <a:p>
            <a:r>
              <a:rPr lang="en-CA" b="1" dirty="0" smtClean="0"/>
              <a:t>Annual expected growth (2009-2013): </a:t>
            </a:r>
            <a:r>
              <a:rPr lang="en-CA" dirty="0" smtClean="0"/>
              <a:t>3.5%</a:t>
            </a:r>
            <a:endParaRPr lang="en-CA" dirty="0" smtClean="0"/>
          </a:p>
          <a:p>
            <a:r>
              <a:rPr lang="en-CA" b="1" dirty="0" smtClean="0"/>
              <a:t>Tidbits</a:t>
            </a:r>
            <a:r>
              <a:rPr lang="en-CA" dirty="0" smtClean="0"/>
              <a:t>: </a:t>
            </a:r>
            <a:r>
              <a:rPr lang="en-CA" dirty="0" smtClean="0"/>
              <a:t>Employment recently spiralled downward but will rebound once consumer confidence returns.</a:t>
            </a:r>
            <a:endParaRPr lang="en-CA" dirty="0"/>
          </a:p>
        </p:txBody>
      </p:sp>
      <p:pic>
        <p:nvPicPr>
          <p:cNvPr id="54273" name="Picture 1" descr="Cartoon truck Royalty Free Stock Vector Art Illustration"/>
          <p:cNvPicPr>
            <a:picLocks noChangeAspect="1" noChangeArrowheads="1"/>
          </p:cNvPicPr>
          <p:nvPr/>
        </p:nvPicPr>
        <p:blipFill>
          <a:blip r:embed="rId3" cstate="print"/>
          <a:srcRect/>
          <a:stretch>
            <a:fillRect/>
          </a:stretch>
        </p:blipFill>
        <p:spPr bwMode="auto">
          <a:xfrm>
            <a:off x="6156176" y="188640"/>
            <a:ext cx="1530568" cy="126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p:sp>
      <p:sp>
        <p:nvSpPr>
          <p:cNvPr id="3" name="Title 2"/>
          <p:cNvSpPr>
            <a:spLocks noGrp="1"/>
          </p:cNvSpPr>
          <p:nvPr>
            <p:ph type="title"/>
          </p:nvPr>
        </p:nvSpPr>
        <p:spPr>
          <a:xfrm>
            <a:off x="1619672" y="4725144"/>
            <a:ext cx="7315200" cy="1368152"/>
          </a:xfrm>
        </p:spPr>
        <p:txBody>
          <a:bodyPr>
            <a:normAutofit/>
          </a:bodyPr>
          <a:lstStyle/>
          <a:p>
            <a:r>
              <a:rPr lang="en-CA" sz="4000" b="1" dirty="0" smtClean="0">
                <a:solidFill>
                  <a:schemeClr val="accent2"/>
                </a:solidFill>
              </a:rPr>
              <a:t>Trends Affecting Alberta’s Occupations and Industries</a:t>
            </a:r>
            <a:endParaRPr lang="en-CA" sz="4000" b="1" dirty="0">
              <a:solidFill>
                <a:schemeClr val="accent2"/>
              </a:solidFill>
            </a:endParaRPr>
          </a:p>
        </p:txBody>
      </p:sp>
      <p:sp>
        <p:nvSpPr>
          <p:cNvPr id="2" name="Text Placeholder 1"/>
          <p:cNvSpPr>
            <a:spLocks noGrp="1"/>
          </p:cNvSpPr>
          <p:nvPr>
            <p:ph type="body" sz="half" idx="2"/>
          </p:nvPr>
        </p:nvSpPr>
        <p:spPr/>
        <p:txBody>
          <a:bodyPr>
            <a:normAutofit/>
          </a:bodyPr>
          <a:lstStyle/>
          <a:p>
            <a:endParaRPr lang="en-CA" sz="2400" dirty="0"/>
          </a:p>
        </p:txBody>
      </p:sp>
      <p:pic>
        <p:nvPicPr>
          <p:cNvPr id="21506" name="Picture 2" descr="http://realneo.us/system/files/Alberta+turbines.jpg"/>
          <p:cNvPicPr>
            <a:picLocks noChangeAspect="1" noChangeArrowheads="1"/>
          </p:cNvPicPr>
          <p:nvPr/>
        </p:nvPicPr>
        <p:blipFill>
          <a:blip r:embed="rId3" cstate="print"/>
          <a:srcRect/>
          <a:stretch>
            <a:fillRect/>
          </a:stretch>
        </p:blipFill>
        <p:spPr bwMode="auto">
          <a:xfrm>
            <a:off x="2843808" y="116633"/>
            <a:ext cx="6182849" cy="46371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Economy</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No economy can operate in isolation.  Alberta’s economy is influenced by events in other parts of Canada, the US and the world.</a:t>
            </a:r>
          </a:p>
          <a:p>
            <a:r>
              <a:rPr lang="en-CA" dirty="0" smtClean="0"/>
              <a:t>Currently, the global recession that began in the US housing market in 2007, has played a huge role in the current economic state of Alberta, Canada and the world.</a:t>
            </a:r>
          </a:p>
          <a:p>
            <a:r>
              <a:rPr lang="en-CA" dirty="0" smtClean="0"/>
              <a:t>Demand for everything from resources to workers evaporated and economic growth slowed to a halt, putting us on the verge of a worldwide depression.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Recovery</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As the US is our major trading partner, our economy is tied very closely to theirs.</a:t>
            </a:r>
          </a:p>
          <a:p>
            <a:r>
              <a:rPr lang="en-CA" dirty="0" smtClean="0"/>
              <a:t>The pace of recovery in the states will strongly influence the pace of recovery in Canada.</a:t>
            </a:r>
          </a:p>
          <a:p>
            <a:r>
              <a:rPr lang="en-CA" dirty="0" smtClean="0"/>
              <a:t>Unemployment rates in the US are projected to increase still throughout 2010, but the worst of the recession is believed to be over, taking place in the second half of 2009.</a:t>
            </a:r>
          </a:p>
          <a:p>
            <a:r>
              <a:rPr lang="en-CA" dirty="0" smtClean="0"/>
              <a:t>Small signs of recovery have been evident. (</a:t>
            </a:r>
            <a:r>
              <a:rPr lang="en-CA" dirty="0" err="1" smtClean="0"/>
              <a:t>eg</a:t>
            </a:r>
            <a:r>
              <a:rPr lang="en-CA" dirty="0" smtClean="0"/>
              <a:t>. slight economic growth)</a:t>
            </a:r>
            <a:endParaRPr lang="en-CA" dirty="0"/>
          </a:p>
        </p:txBody>
      </p:sp>
      <p:pic>
        <p:nvPicPr>
          <p:cNvPr id="23554" name="Picture 2" descr="USA Flag">
            <a:hlinkClick r:id="rId3"/>
          </p:cNvPr>
          <p:cNvPicPr>
            <a:picLocks noChangeAspect="1" noChangeArrowheads="1"/>
          </p:cNvPicPr>
          <p:nvPr/>
        </p:nvPicPr>
        <p:blipFill>
          <a:blip r:embed="rId4" cstate="print"/>
          <a:srcRect/>
          <a:stretch>
            <a:fillRect/>
          </a:stretch>
        </p:blipFill>
        <p:spPr bwMode="auto">
          <a:xfrm>
            <a:off x="7020272" y="0"/>
            <a:ext cx="2123728" cy="15927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Asian Ties</a:t>
            </a:r>
            <a:endParaRPr lang="en-CA" dirty="0"/>
          </a:p>
        </p:txBody>
      </p:sp>
      <p:sp>
        <p:nvSpPr>
          <p:cNvPr id="3" name="Content Placeholder 2"/>
          <p:cNvSpPr>
            <a:spLocks noGrp="1"/>
          </p:cNvSpPr>
          <p:nvPr>
            <p:ph idx="1"/>
          </p:nvPr>
        </p:nvSpPr>
        <p:spPr/>
        <p:txBody>
          <a:bodyPr/>
          <a:lstStyle/>
          <a:p>
            <a:r>
              <a:rPr lang="en-CA" dirty="0" smtClean="0"/>
              <a:t>Alberta and Canada have economic ties to Asia through immigration, tourism, trade and businesses.</a:t>
            </a:r>
          </a:p>
          <a:p>
            <a:r>
              <a:rPr lang="en-CA" dirty="0" smtClean="0"/>
              <a:t>Because of this our recovery is also tied to Asia, who has proved to be more resilient than the US throughout this recession.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tamilcanadian.com/tc_images/canada/gov/Canada_flag_map.png"/>
          <p:cNvPicPr>
            <a:picLocks noChangeAspect="1" noChangeArrowheads="1"/>
          </p:cNvPicPr>
          <p:nvPr/>
        </p:nvPicPr>
        <p:blipFill>
          <a:blip r:embed="rId3" cstate="print"/>
          <a:srcRect/>
          <a:stretch>
            <a:fillRect/>
          </a:stretch>
        </p:blipFill>
        <p:spPr bwMode="auto">
          <a:xfrm>
            <a:off x="2555776" y="1916832"/>
            <a:ext cx="4267200" cy="3629025"/>
          </a:xfrm>
          <a:prstGeom prst="rect">
            <a:avLst/>
          </a:prstGeom>
          <a:noFill/>
        </p:spPr>
      </p:pic>
      <p:sp>
        <p:nvSpPr>
          <p:cNvPr id="2" name="Title 1"/>
          <p:cNvSpPr>
            <a:spLocks noGrp="1"/>
          </p:cNvSpPr>
          <p:nvPr>
            <p:ph type="title"/>
          </p:nvPr>
        </p:nvSpPr>
        <p:spPr/>
        <p:txBody>
          <a:bodyPr>
            <a:normAutofit/>
          </a:bodyPr>
          <a:lstStyle/>
          <a:p>
            <a:r>
              <a:rPr lang="en-CA" dirty="0" smtClean="0"/>
              <a:t>The Current Canadian Economy</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Canada’s economy shrank in 2009 but is projected to grow slightly in 2010 and 2011.</a:t>
            </a:r>
          </a:p>
          <a:p>
            <a:r>
              <a:rPr lang="en-CA" dirty="0" smtClean="0"/>
              <a:t>Global trade has steadied and there are signs of recovery in retail sales, consumer confidence and housing markets.</a:t>
            </a:r>
          </a:p>
          <a:p>
            <a:r>
              <a:rPr lang="en-CA" dirty="0" smtClean="0"/>
              <a:t>Employment is slowly rebounding, but their were major job losses in the manufacturing sector, construction industry, natural resources, transportation and warehousing industries.</a:t>
            </a:r>
          </a:p>
          <a:p>
            <a:r>
              <a:rPr lang="en-CA" dirty="0" smtClean="0"/>
              <a:t>However, jobs rose in information, culture and recreation, and finance, insurance and real estate.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5994</TotalTime>
  <Words>3252</Words>
  <Application>Microsoft Office PowerPoint</Application>
  <PresentationFormat>On-screen Show (4:3)</PresentationFormat>
  <Paragraphs>278</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Trek</vt:lpstr>
      <vt:lpstr>Career Trends</vt:lpstr>
      <vt:lpstr>Think of occupations that are extinct!</vt:lpstr>
      <vt:lpstr>What factors have contributed to the extinction of these occupations?</vt:lpstr>
      <vt:lpstr>What current occupations now fill the same need?</vt:lpstr>
      <vt:lpstr>Trends Affecting Alberta’s Occupations and Industries</vt:lpstr>
      <vt:lpstr>The Economy</vt:lpstr>
      <vt:lpstr>Economic Recovery</vt:lpstr>
      <vt:lpstr>Asian Ties</vt:lpstr>
      <vt:lpstr>The Current Canadian Economy</vt:lpstr>
      <vt:lpstr>oil</vt:lpstr>
      <vt:lpstr>Natural gas</vt:lpstr>
      <vt:lpstr>Coal</vt:lpstr>
      <vt:lpstr>Renewable Energy</vt:lpstr>
      <vt:lpstr>Agriculture</vt:lpstr>
      <vt:lpstr>Forestry</vt:lpstr>
      <vt:lpstr>Metal &amp; Minerals</vt:lpstr>
      <vt:lpstr>Trends &amp; Challenges in the Alberta Economy</vt:lpstr>
      <vt:lpstr>Just some Facts!!</vt:lpstr>
      <vt:lpstr>Technological Trends</vt:lpstr>
      <vt:lpstr>Technological Trends</vt:lpstr>
      <vt:lpstr>Environmental Trends</vt:lpstr>
      <vt:lpstr>Labor &amp; Skills Shortages</vt:lpstr>
      <vt:lpstr>More Trends</vt:lpstr>
      <vt:lpstr>A Changing Workforce</vt:lpstr>
      <vt:lpstr>To be Successful in the 21St century, workers need the following skills and Attitudes...</vt:lpstr>
      <vt:lpstr>...Continued...</vt:lpstr>
      <vt:lpstr>Characteristics of 21st century workplaces</vt:lpstr>
      <vt:lpstr>Prospective and existing Employees want...</vt:lpstr>
      <vt:lpstr>Current Trends in Alberta’s Major Industries</vt:lpstr>
      <vt:lpstr>Accommodation and Food Services</vt:lpstr>
      <vt:lpstr>Agriculture</vt:lpstr>
      <vt:lpstr>Business, Building &amp; other Support Services</vt:lpstr>
      <vt:lpstr>construction</vt:lpstr>
      <vt:lpstr>Educational Services</vt:lpstr>
      <vt:lpstr>Finance, Insurance, Real Estate &amp; Leasing</vt:lpstr>
      <vt:lpstr>Forestry &amp; Logging</vt:lpstr>
      <vt:lpstr>Health care &amp; Social Assistance</vt:lpstr>
      <vt:lpstr>Information, culture &amp; recreation</vt:lpstr>
      <vt:lpstr>Manufacturing</vt:lpstr>
      <vt:lpstr>Mining &amp; Oil and Gas Extraction</vt:lpstr>
      <vt:lpstr>Other Services</vt:lpstr>
      <vt:lpstr>Professional, Scientific &amp; Technical Services</vt:lpstr>
      <vt:lpstr>Public Administration</vt:lpstr>
      <vt:lpstr>Retail Trade</vt:lpstr>
      <vt:lpstr>Transportation &amp; Warehousing</vt:lpstr>
      <vt:lpstr>Utilities</vt:lpstr>
      <vt:lpstr>Wholesale Trade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Trends</dc:title>
  <dc:creator>Jordan</dc:creator>
  <cp:lastModifiedBy>Jordan</cp:lastModifiedBy>
  <cp:revision>142</cp:revision>
  <dcterms:created xsi:type="dcterms:W3CDTF">2010-07-09T21:33:35Z</dcterms:created>
  <dcterms:modified xsi:type="dcterms:W3CDTF">2010-07-14T01:27:43Z</dcterms:modified>
</cp:coreProperties>
</file>