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52C5AA-0194-48A6-A7FE-8E927707A14D}" type="datetimeFigureOut">
              <a:rPr lang="en-CA" smtClean="0"/>
              <a:pPr/>
              <a:t>07/08/2010</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6D2D2E-9BD5-4455-971B-3EF678C4C73E}"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246D2D2E-9BD5-4455-971B-3EF678C4C73E}"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246D2D2E-9BD5-4455-971B-3EF678C4C73E}" type="slidenum">
              <a:rPr lang="en-CA" smtClean="0"/>
              <a:pPr/>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246D2D2E-9BD5-4455-971B-3EF678C4C73E}" type="slidenum">
              <a:rPr lang="en-CA" smtClean="0"/>
              <a:pPr/>
              <a:t>11</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246D2D2E-9BD5-4455-971B-3EF678C4C73E}" type="slidenum">
              <a:rPr lang="en-CA" smtClean="0"/>
              <a:pPr/>
              <a:t>12</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246D2D2E-9BD5-4455-971B-3EF678C4C73E}" type="slidenum">
              <a:rPr lang="en-CA" smtClean="0"/>
              <a:pPr/>
              <a:t>13</a:t>
            </a:fld>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246D2D2E-9BD5-4455-971B-3EF678C4C73E}" type="slidenum">
              <a:rPr lang="en-CA" smtClean="0"/>
              <a:pPr/>
              <a:t>14</a:t>
            </a:fld>
            <a:endParaRPr lang="en-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246D2D2E-9BD5-4455-971B-3EF678C4C73E}" type="slidenum">
              <a:rPr lang="en-CA" smtClean="0"/>
              <a:pPr/>
              <a:t>15</a:t>
            </a:fld>
            <a:endParaRPr lang="en-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246D2D2E-9BD5-4455-971B-3EF678C4C73E}" type="slidenum">
              <a:rPr lang="en-CA" smtClean="0"/>
              <a:pPr/>
              <a:t>16</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246D2D2E-9BD5-4455-971B-3EF678C4C73E}"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246D2D2E-9BD5-4455-971B-3EF678C4C73E}"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246D2D2E-9BD5-4455-971B-3EF678C4C73E}"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246D2D2E-9BD5-4455-971B-3EF678C4C73E}"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246D2D2E-9BD5-4455-971B-3EF678C4C73E}"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246D2D2E-9BD5-4455-971B-3EF678C4C73E}"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246D2D2E-9BD5-4455-971B-3EF678C4C73E}"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246D2D2E-9BD5-4455-971B-3EF678C4C73E}"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30D4C57-9C1D-4C30-AE86-B1D6E370EFBE}" type="datetimeFigureOut">
              <a:rPr lang="en-CA" smtClean="0"/>
              <a:pPr/>
              <a:t>07/08/2010</a:t>
            </a:fld>
            <a:endParaRPr lang="en-CA"/>
          </a:p>
        </p:txBody>
      </p:sp>
      <p:sp>
        <p:nvSpPr>
          <p:cNvPr id="20" name="Footer Placeholder 19"/>
          <p:cNvSpPr>
            <a:spLocks noGrp="1"/>
          </p:cNvSpPr>
          <p:nvPr>
            <p:ph type="ftr" sz="quarter" idx="11"/>
          </p:nvPr>
        </p:nvSpPr>
        <p:spPr/>
        <p:txBody>
          <a:bodyPr/>
          <a:lstStyle>
            <a:extLst/>
          </a:lstStyle>
          <a:p>
            <a:endParaRPr lang="en-CA"/>
          </a:p>
        </p:txBody>
      </p:sp>
      <p:sp>
        <p:nvSpPr>
          <p:cNvPr id="10" name="Slide Number Placeholder 9"/>
          <p:cNvSpPr>
            <a:spLocks noGrp="1"/>
          </p:cNvSpPr>
          <p:nvPr>
            <p:ph type="sldNum" sz="quarter" idx="12"/>
          </p:nvPr>
        </p:nvSpPr>
        <p:spPr/>
        <p:txBody>
          <a:bodyPr/>
          <a:lstStyle>
            <a:extLst/>
          </a:lstStyle>
          <a:p>
            <a:fld id="{5D32F18B-16A6-4562-B733-E2D103C2358A}" type="slidenum">
              <a:rPr lang="en-CA" smtClean="0"/>
              <a:pPr/>
              <a:t>‹#›</a:t>
            </a:fld>
            <a:endParaRPr lang="en-CA"/>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0D4C57-9C1D-4C30-AE86-B1D6E370EFBE}" type="datetimeFigureOut">
              <a:rPr lang="en-CA" smtClean="0"/>
              <a:pPr/>
              <a:t>07/08/2010</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5D32F18B-16A6-4562-B733-E2D103C2358A}"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0D4C57-9C1D-4C30-AE86-B1D6E370EFBE}" type="datetimeFigureOut">
              <a:rPr lang="en-CA" smtClean="0"/>
              <a:pPr/>
              <a:t>07/08/2010</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5D32F18B-16A6-4562-B733-E2D103C2358A}"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0D4C57-9C1D-4C30-AE86-B1D6E370EFBE}" type="datetimeFigureOut">
              <a:rPr lang="en-CA" smtClean="0"/>
              <a:pPr/>
              <a:t>07/08/2010</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5D32F18B-16A6-4562-B733-E2D103C2358A}"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30D4C57-9C1D-4C30-AE86-B1D6E370EFBE}" type="datetimeFigureOut">
              <a:rPr lang="en-CA" smtClean="0"/>
              <a:pPr/>
              <a:t>07/08/2010</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5D32F18B-16A6-4562-B733-E2D103C2358A}" type="slidenum">
              <a:rPr lang="en-CA" smtClean="0"/>
              <a:pPr/>
              <a:t>‹#›</a:t>
            </a:fld>
            <a:endParaRPr lang="en-CA"/>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30D4C57-9C1D-4C30-AE86-B1D6E370EFBE}" type="datetimeFigureOut">
              <a:rPr lang="en-CA" smtClean="0"/>
              <a:pPr/>
              <a:t>07/08/2010</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5D32F18B-16A6-4562-B733-E2D103C2358A}"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30D4C57-9C1D-4C30-AE86-B1D6E370EFBE}" type="datetimeFigureOut">
              <a:rPr lang="en-CA" smtClean="0"/>
              <a:pPr/>
              <a:t>07/08/2010</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5D32F18B-16A6-4562-B733-E2D103C2358A}"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30D4C57-9C1D-4C30-AE86-B1D6E370EFBE}" type="datetimeFigureOut">
              <a:rPr lang="en-CA" smtClean="0"/>
              <a:pPr/>
              <a:t>07/08/2010</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5D32F18B-16A6-4562-B733-E2D103C2358A}"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30D4C57-9C1D-4C30-AE86-B1D6E370EFBE}" type="datetimeFigureOut">
              <a:rPr lang="en-CA" smtClean="0"/>
              <a:pPr/>
              <a:t>07/08/2010</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5D32F18B-16A6-4562-B733-E2D103C2358A}" type="slidenum">
              <a:rPr lang="en-CA" smtClean="0"/>
              <a:pPr/>
              <a:t>‹#›</a:t>
            </a:fld>
            <a:endParaRPr lang="en-CA"/>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30D4C57-9C1D-4C30-AE86-B1D6E370EFBE}" type="datetimeFigureOut">
              <a:rPr lang="en-CA" smtClean="0"/>
              <a:pPr/>
              <a:t>07/08/2010</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5D32F18B-16A6-4562-B733-E2D103C2358A}"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30D4C57-9C1D-4C30-AE86-B1D6E370EFBE}" type="datetimeFigureOut">
              <a:rPr lang="en-CA" smtClean="0"/>
              <a:pPr/>
              <a:t>07/08/2010</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5D32F18B-16A6-4562-B733-E2D103C2358A}" type="slidenum">
              <a:rPr lang="en-CA" smtClean="0"/>
              <a:pPr/>
              <a:t>‹#›</a:t>
            </a:fld>
            <a:endParaRPr lang="en-CA"/>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30D4C57-9C1D-4C30-AE86-B1D6E370EFBE}" type="datetimeFigureOut">
              <a:rPr lang="en-CA" smtClean="0"/>
              <a:pPr/>
              <a:t>07/08/2010</a:t>
            </a:fld>
            <a:endParaRPr lang="en-CA"/>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CA"/>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D32F18B-16A6-4562-B733-E2D103C2358A}" type="slidenum">
              <a:rPr lang="en-CA" smtClean="0"/>
              <a:pPr/>
              <a:t>‹#›</a:t>
            </a:fld>
            <a:endParaRPr lang="en-CA"/>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4400" b="1" dirty="0" smtClean="0">
                <a:solidFill>
                  <a:schemeClr val="accent2"/>
                </a:solidFill>
              </a:rPr>
              <a:t>Career Planning Process</a:t>
            </a:r>
            <a:endParaRPr lang="en-CA" sz="4400" b="1" dirty="0">
              <a:solidFill>
                <a:schemeClr val="accent2"/>
              </a:solidFill>
            </a:endParaRPr>
          </a:p>
        </p:txBody>
      </p:sp>
      <p:sp>
        <p:nvSpPr>
          <p:cNvPr id="3" name="Subtitle 2"/>
          <p:cNvSpPr>
            <a:spLocks noGrp="1"/>
          </p:cNvSpPr>
          <p:nvPr>
            <p:ph type="subTitle" idx="1"/>
          </p:nvPr>
        </p:nvSpPr>
        <p:spPr/>
        <p:txBody>
          <a:bodyPr/>
          <a:lstStyle/>
          <a:p>
            <a:endParaRPr lang="en-CA"/>
          </a:p>
        </p:txBody>
      </p:sp>
      <p:pic>
        <p:nvPicPr>
          <p:cNvPr id="25602" name="Picture 2" descr="http://capital.osd.wednet.edu/media/capital/careercenter/future.png"/>
          <p:cNvPicPr>
            <a:picLocks noChangeAspect="1" noChangeArrowheads="1"/>
          </p:cNvPicPr>
          <p:nvPr/>
        </p:nvPicPr>
        <p:blipFill>
          <a:blip r:embed="rId3" cstate="print"/>
          <a:srcRect/>
          <a:stretch>
            <a:fillRect/>
          </a:stretch>
        </p:blipFill>
        <p:spPr bwMode="auto">
          <a:xfrm>
            <a:off x="3851920" y="3146598"/>
            <a:ext cx="5022726" cy="347937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Life/Work Roles</a:t>
            </a:r>
            <a:endParaRPr lang="en-CA" dirty="0"/>
          </a:p>
        </p:txBody>
      </p:sp>
      <p:sp>
        <p:nvSpPr>
          <p:cNvPr id="3" name="Content Placeholder 2"/>
          <p:cNvSpPr>
            <a:spLocks noGrp="1"/>
          </p:cNvSpPr>
          <p:nvPr>
            <p:ph idx="1"/>
          </p:nvPr>
        </p:nvSpPr>
        <p:spPr/>
        <p:txBody>
          <a:bodyPr/>
          <a:lstStyle/>
          <a:p>
            <a:r>
              <a:rPr lang="en-CA" dirty="0" smtClean="0"/>
              <a:t>List at least 3 roles that are important in your life.</a:t>
            </a:r>
          </a:p>
          <a:p>
            <a:pPr>
              <a:buNone/>
            </a:pPr>
            <a:endParaRPr lang="en-CA" dirty="0" smtClean="0"/>
          </a:p>
          <a:p>
            <a:r>
              <a:rPr lang="en-CA" dirty="0" smtClean="0"/>
              <a:t>Do these roles impact each other?</a:t>
            </a:r>
          </a:p>
          <a:p>
            <a:r>
              <a:rPr lang="en-CA" dirty="0" smtClean="0"/>
              <a:t>How are they dependent on each other?</a:t>
            </a:r>
          </a:p>
          <a:p>
            <a:r>
              <a:rPr lang="en-CA" dirty="0" smtClean="0"/>
              <a:t>How are they independent?</a:t>
            </a:r>
          </a:p>
          <a:p>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Career</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Because all of our life roles connect in some way, we must approach our life/work planning with all these roles in mind.  </a:t>
            </a:r>
          </a:p>
          <a:p>
            <a:r>
              <a:rPr lang="en-CA" dirty="0" smtClean="0"/>
              <a:t>Therefore, a career is defined as the sum of all of these roles and all of our experiences.</a:t>
            </a:r>
          </a:p>
          <a:p>
            <a:r>
              <a:rPr lang="en-CA" dirty="0" smtClean="0"/>
              <a:t>Your career may include paid work, volunteerism, parenting, coaching, athletics, education, leisure activities and the location of your home. A career continues well past retirement.</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Career Planning </a:t>
            </a:r>
            <a:r>
              <a:rPr lang="en-CA" sz="3100" dirty="0" smtClean="0"/>
              <a:t>(Life/Work Planning)</a:t>
            </a:r>
            <a:endParaRPr lang="en-CA" sz="3100" dirty="0"/>
          </a:p>
        </p:txBody>
      </p:sp>
      <p:sp>
        <p:nvSpPr>
          <p:cNvPr id="3" name="Content Placeholder 2"/>
          <p:cNvSpPr>
            <a:spLocks noGrp="1"/>
          </p:cNvSpPr>
          <p:nvPr>
            <p:ph idx="1"/>
          </p:nvPr>
        </p:nvSpPr>
        <p:spPr/>
        <p:txBody>
          <a:bodyPr>
            <a:normAutofit fontScale="92500" lnSpcReduction="20000"/>
          </a:bodyPr>
          <a:lstStyle/>
          <a:p>
            <a:r>
              <a:rPr lang="en-CA" dirty="0" smtClean="0"/>
              <a:t>Life/work planning is about choosing the paths of each role in which we participate.  It is about balancing the interrelation of each of our roles, to produce a life that we prefer.  It can involve selecting an occupation, competing for specific positions with specific companies, making educational choices as well as deciding where we would like to live, our family, what we drive and how we interact with our community.</a:t>
            </a:r>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Career Planning </a:t>
            </a:r>
            <a:r>
              <a:rPr lang="en-CA" sz="3100" dirty="0" smtClean="0"/>
              <a:t>(Life/Work Planning)</a:t>
            </a:r>
            <a:endParaRPr lang="en-CA" sz="3100" dirty="0"/>
          </a:p>
        </p:txBody>
      </p:sp>
      <p:sp>
        <p:nvSpPr>
          <p:cNvPr id="3" name="Content Placeholder 2"/>
          <p:cNvSpPr>
            <a:spLocks noGrp="1"/>
          </p:cNvSpPr>
          <p:nvPr>
            <p:ph idx="1"/>
          </p:nvPr>
        </p:nvSpPr>
        <p:spPr/>
        <p:txBody>
          <a:bodyPr/>
          <a:lstStyle/>
          <a:p>
            <a:r>
              <a:rPr lang="en-CA" dirty="0" smtClean="0"/>
              <a:t>Life/work planning is necessary in order to adapt to change – change in the world and change in ourselves.</a:t>
            </a:r>
          </a:p>
          <a:p>
            <a:r>
              <a:rPr lang="en-CA" dirty="0" smtClean="0"/>
              <a:t>Life/work planning is ongoing because change is ongoing.  We engage in career planning throughout our entire lives.</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Career Planning Process</a:t>
            </a:r>
            <a:br>
              <a:rPr lang="en-CA" dirty="0" smtClean="0"/>
            </a:br>
            <a:r>
              <a:rPr lang="en-CA" sz="3100" dirty="0" smtClean="0"/>
              <a:t>Discussion Questions</a:t>
            </a:r>
            <a:endParaRPr lang="en-CA" sz="3100" dirty="0"/>
          </a:p>
        </p:txBody>
      </p:sp>
      <p:sp>
        <p:nvSpPr>
          <p:cNvPr id="3" name="Content Placeholder 2"/>
          <p:cNvSpPr>
            <a:spLocks noGrp="1"/>
          </p:cNvSpPr>
          <p:nvPr>
            <p:ph idx="1"/>
          </p:nvPr>
        </p:nvSpPr>
        <p:spPr/>
        <p:txBody>
          <a:bodyPr>
            <a:normAutofit fontScale="85000" lnSpcReduction="10000"/>
          </a:bodyPr>
          <a:lstStyle/>
          <a:p>
            <a:r>
              <a:rPr lang="en-CA" dirty="0" smtClean="0"/>
              <a:t>Why do we want to find work that is a match for our values, interests and skills?</a:t>
            </a:r>
          </a:p>
          <a:p>
            <a:r>
              <a:rPr lang="en-CA" dirty="0" smtClean="0"/>
              <a:t>When we have a list of opportunities, why is research a critical element of career planning?</a:t>
            </a:r>
          </a:p>
          <a:p>
            <a:r>
              <a:rPr lang="en-CA" dirty="0" smtClean="0"/>
              <a:t>Have you changed in the last 5 years?  Do you expect to change in the next 5? It is not probable that one job will suit us for the rest of our lives, so change may be necessary.</a:t>
            </a:r>
          </a:p>
          <a:p>
            <a:r>
              <a:rPr lang="en-CA" dirty="0" smtClean="0"/>
              <a:t>Has work changed? What work has grown?  What work has declined?</a:t>
            </a:r>
          </a:p>
          <a:p>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Work Sector Small Group Activity</a:t>
            </a:r>
            <a:endParaRPr lang="en-CA" dirty="0"/>
          </a:p>
        </p:txBody>
      </p:sp>
      <p:sp>
        <p:nvSpPr>
          <p:cNvPr id="3" name="Content Placeholder 2"/>
          <p:cNvSpPr>
            <a:spLocks noGrp="1"/>
          </p:cNvSpPr>
          <p:nvPr>
            <p:ph idx="1"/>
          </p:nvPr>
        </p:nvSpPr>
        <p:spPr/>
        <p:txBody>
          <a:bodyPr>
            <a:normAutofit fontScale="77500" lnSpcReduction="20000"/>
          </a:bodyPr>
          <a:lstStyle/>
          <a:p>
            <a:r>
              <a:rPr lang="en-CA" dirty="0" smtClean="0"/>
              <a:t>In your group complete Work Sector Worksheet for one of the following sectors:</a:t>
            </a:r>
          </a:p>
          <a:p>
            <a:pPr lvl="1"/>
            <a:r>
              <a:rPr lang="en-CA" dirty="0" smtClean="0"/>
              <a:t>Hospitality</a:t>
            </a:r>
          </a:p>
          <a:p>
            <a:pPr lvl="1"/>
            <a:r>
              <a:rPr lang="en-CA" dirty="0" smtClean="0"/>
              <a:t>Information Technology</a:t>
            </a:r>
          </a:p>
          <a:p>
            <a:pPr lvl="1"/>
            <a:r>
              <a:rPr lang="en-CA" dirty="0" smtClean="0"/>
              <a:t>Health Care</a:t>
            </a:r>
          </a:p>
          <a:p>
            <a:pPr lvl="1"/>
            <a:r>
              <a:rPr lang="en-CA" dirty="0" smtClean="0"/>
              <a:t>Education</a:t>
            </a:r>
          </a:p>
          <a:p>
            <a:pPr lvl="1"/>
            <a:r>
              <a:rPr lang="en-CA" dirty="0" smtClean="0"/>
              <a:t>Manufacturing</a:t>
            </a:r>
          </a:p>
          <a:p>
            <a:pPr lvl="1"/>
            <a:r>
              <a:rPr lang="en-CA" dirty="0" smtClean="0"/>
              <a:t>Journalism</a:t>
            </a:r>
          </a:p>
          <a:p>
            <a:pPr lvl="1"/>
            <a:r>
              <a:rPr lang="en-CA" dirty="0" smtClean="0"/>
              <a:t>Performing Arts</a:t>
            </a:r>
          </a:p>
          <a:p>
            <a:pPr lvl="1"/>
            <a:r>
              <a:rPr lang="en-CA" dirty="0" smtClean="0"/>
              <a:t>Business Management</a:t>
            </a:r>
          </a:p>
          <a:p>
            <a:pPr lvl="1"/>
            <a:r>
              <a:rPr lang="en-CA" dirty="0" err="1" smtClean="0"/>
              <a:t>Argriculture</a:t>
            </a:r>
            <a:endParaRPr lang="en-CA" dirty="0" smtClean="0"/>
          </a:p>
          <a:p>
            <a:pPr lvl="1"/>
            <a:r>
              <a:rPr lang="en-CA" dirty="0" smtClean="0"/>
              <a:t>Forestry</a:t>
            </a:r>
          </a:p>
          <a:p>
            <a:pPr lvl="1"/>
            <a:r>
              <a:rPr lang="en-CA" dirty="0" smtClean="0"/>
              <a:t>Other sectors important in this region </a:t>
            </a:r>
            <a:endParaRPr lang="en-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Discussion</a:t>
            </a:r>
            <a:endParaRPr lang="en-CA" dirty="0"/>
          </a:p>
        </p:txBody>
      </p:sp>
      <p:sp>
        <p:nvSpPr>
          <p:cNvPr id="3" name="Content Placeholder 2"/>
          <p:cNvSpPr>
            <a:spLocks noGrp="1"/>
          </p:cNvSpPr>
          <p:nvPr>
            <p:ph idx="1"/>
          </p:nvPr>
        </p:nvSpPr>
        <p:spPr/>
        <p:txBody>
          <a:bodyPr/>
          <a:lstStyle/>
          <a:p>
            <a:r>
              <a:rPr lang="en-CA" dirty="0" smtClean="0"/>
              <a:t>When does career planning begin?</a:t>
            </a:r>
          </a:p>
          <a:p>
            <a:r>
              <a:rPr lang="en-CA" dirty="0" smtClean="0"/>
              <a:t>Is high school an important foundation for life success?</a:t>
            </a:r>
          </a:p>
          <a:p>
            <a:r>
              <a:rPr lang="en-CA" dirty="0" smtClean="0"/>
              <a:t>Will students who participate in meaningful career planning reach their goals more quickly? More completely?</a:t>
            </a:r>
          </a:p>
          <a:p>
            <a:r>
              <a:rPr lang="en-CA" dirty="0" smtClean="0"/>
              <a:t>Are you moving strategically toward your goals?  How?</a:t>
            </a:r>
          </a:p>
          <a:p>
            <a:r>
              <a:rPr lang="en-CA" dirty="0" smtClean="0"/>
              <a:t>What can you do to </a:t>
            </a:r>
            <a:r>
              <a:rPr lang="en-CA" smtClean="0"/>
              <a:t>enable this?</a:t>
            </a:r>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188640"/>
            <a:ext cx="6400800" cy="4697685"/>
          </a:xfrm>
        </p:spPr>
        <p:txBody>
          <a:bodyPr>
            <a:normAutofit fontScale="90000"/>
          </a:bodyPr>
          <a:lstStyle/>
          <a:p>
            <a:r>
              <a:rPr lang="en-CA" dirty="0" smtClean="0"/>
              <a:t>“Career unhappiness often results from lack of focus, and a lack of focus stems from  limited self-knowledge.  But self knowledge takes time, introspection, and effort.  So it’s Easy to Avoid.”</a:t>
            </a:r>
            <a:endParaRPr lang="en-CA" dirty="0"/>
          </a:p>
        </p:txBody>
      </p:sp>
      <p:sp>
        <p:nvSpPr>
          <p:cNvPr id="3" name="Text Placeholder 2"/>
          <p:cNvSpPr>
            <a:spLocks noGrp="1"/>
          </p:cNvSpPr>
          <p:nvPr>
            <p:ph type="body" idx="1"/>
          </p:nvPr>
        </p:nvSpPr>
        <p:spPr>
          <a:xfrm>
            <a:off x="2578392" y="1066800"/>
            <a:ext cx="6400800" cy="5458544"/>
          </a:xfrm>
        </p:spPr>
        <p:txBody>
          <a:bodyPr/>
          <a:lstStyle/>
          <a:p>
            <a:r>
              <a:rPr lang="en-CA" dirty="0" smtClean="0"/>
              <a:t>William S. </a:t>
            </a:r>
            <a:r>
              <a:rPr lang="en-CA" smtClean="0"/>
              <a:t>Frank, 2003</a:t>
            </a: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Questions to Think About...</a:t>
            </a:r>
            <a:endParaRPr lang="en-CA" dirty="0"/>
          </a:p>
        </p:txBody>
      </p:sp>
      <p:sp>
        <p:nvSpPr>
          <p:cNvPr id="3" name="Content Placeholder 2"/>
          <p:cNvSpPr>
            <a:spLocks noGrp="1"/>
          </p:cNvSpPr>
          <p:nvPr>
            <p:ph idx="1"/>
          </p:nvPr>
        </p:nvSpPr>
        <p:spPr/>
        <p:txBody>
          <a:bodyPr/>
          <a:lstStyle/>
          <a:p>
            <a:r>
              <a:rPr lang="en-CA" dirty="0" smtClean="0"/>
              <a:t>How do I take control of my future life?</a:t>
            </a:r>
          </a:p>
          <a:p>
            <a:r>
              <a:rPr lang="en-CA" dirty="0" smtClean="0"/>
              <a:t>How many of you have a career right now?</a:t>
            </a:r>
          </a:p>
          <a:p>
            <a:r>
              <a:rPr lang="en-CA" dirty="0" smtClean="0"/>
              <a:t>Are you actively making your life happen right now?  How?</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Group Assignment</a:t>
            </a:r>
            <a:endParaRPr lang="en-CA" dirty="0"/>
          </a:p>
        </p:txBody>
      </p:sp>
      <p:sp>
        <p:nvSpPr>
          <p:cNvPr id="3" name="Content Placeholder 2"/>
          <p:cNvSpPr>
            <a:spLocks noGrp="1"/>
          </p:cNvSpPr>
          <p:nvPr>
            <p:ph idx="1"/>
          </p:nvPr>
        </p:nvSpPr>
        <p:spPr/>
        <p:txBody>
          <a:bodyPr>
            <a:normAutofit lnSpcReduction="10000"/>
          </a:bodyPr>
          <a:lstStyle/>
          <a:p>
            <a:r>
              <a:rPr lang="en-CA" dirty="0" smtClean="0"/>
              <a:t>What It Is and What It Is Not</a:t>
            </a:r>
          </a:p>
          <a:p>
            <a:r>
              <a:rPr lang="en-CA" dirty="0" smtClean="0"/>
              <a:t>4 words: </a:t>
            </a:r>
            <a:r>
              <a:rPr lang="en-CA" dirty="0" smtClean="0">
                <a:solidFill>
                  <a:schemeClr val="accent4"/>
                </a:solidFill>
              </a:rPr>
              <a:t>Career</a:t>
            </a:r>
            <a:r>
              <a:rPr lang="en-CA" dirty="0" smtClean="0"/>
              <a:t>, </a:t>
            </a:r>
            <a:r>
              <a:rPr lang="en-CA" dirty="0" smtClean="0">
                <a:solidFill>
                  <a:schemeClr val="accent4"/>
                </a:solidFill>
              </a:rPr>
              <a:t>Occupation</a:t>
            </a:r>
            <a:r>
              <a:rPr lang="en-CA" dirty="0" smtClean="0"/>
              <a:t>, </a:t>
            </a:r>
            <a:r>
              <a:rPr lang="en-CA" dirty="0" smtClean="0">
                <a:solidFill>
                  <a:schemeClr val="accent4"/>
                </a:solidFill>
              </a:rPr>
              <a:t>Job</a:t>
            </a:r>
            <a:r>
              <a:rPr lang="en-CA" dirty="0" smtClean="0"/>
              <a:t>, </a:t>
            </a:r>
            <a:r>
              <a:rPr lang="en-CA" dirty="0" smtClean="0">
                <a:solidFill>
                  <a:schemeClr val="accent4"/>
                </a:solidFill>
              </a:rPr>
              <a:t>Work</a:t>
            </a:r>
            <a:r>
              <a:rPr lang="en-CA" dirty="0" smtClean="0"/>
              <a:t> (1 word per group)</a:t>
            </a:r>
          </a:p>
          <a:p>
            <a:r>
              <a:rPr lang="en-CA" dirty="0" smtClean="0"/>
              <a:t>In your group, you must come up with a </a:t>
            </a:r>
            <a:r>
              <a:rPr lang="en-CA" dirty="0" smtClean="0">
                <a:solidFill>
                  <a:schemeClr val="accent6"/>
                </a:solidFill>
              </a:rPr>
              <a:t>definition</a:t>
            </a:r>
            <a:r>
              <a:rPr lang="en-CA" dirty="0" smtClean="0"/>
              <a:t> for your word, list </a:t>
            </a:r>
            <a:r>
              <a:rPr lang="en-CA" dirty="0" smtClean="0">
                <a:solidFill>
                  <a:schemeClr val="accent6"/>
                </a:solidFill>
              </a:rPr>
              <a:t>characteristics </a:t>
            </a:r>
            <a:r>
              <a:rPr lang="en-CA" dirty="0" smtClean="0"/>
              <a:t>(words </a:t>
            </a:r>
            <a:r>
              <a:rPr lang="en-CA" dirty="0" smtClean="0"/>
              <a:t>or phrases that further describe your word), give several examples of </a:t>
            </a:r>
            <a:r>
              <a:rPr lang="en-CA" dirty="0" smtClean="0">
                <a:solidFill>
                  <a:schemeClr val="accent6"/>
                </a:solidFill>
              </a:rPr>
              <a:t>what it is</a:t>
            </a:r>
            <a:r>
              <a:rPr lang="en-CA" dirty="0" smtClean="0"/>
              <a:t>, and several examples </a:t>
            </a:r>
            <a:r>
              <a:rPr lang="en-CA" dirty="0" smtClean="0"/>
              <a:t>of </a:t>
            </a:r>
            <a:r>
              <a:rPr lang="en-CA" dirty="0" smtClean="0">
                <a:solidFill>
                  <a:schemeClr val="accent6"/>
                </a:solidFill>
              </a:rPr>
              <a:t>what it is not </a:t>
            </a:r>
            <a:r>
              <a:rPr lang="en-CA" dirty="0" smtClean="0"/>
              <a:t>(opposites</a:t>
            </a:r>
            <a:r>
              <a:rPr lang="en-CA"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Meanings and Values</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“Work is undeniably one of the most essential of all human activities.  For a start, it is the basis of economic survival of individuals... and society.  Beyond this, an individual’s job structures much of her or his time and, one hopes, provides a source of personal fulfillment.  An occupation also shapes one’s identity and, in the eyes of others, largely determines an individual’s status or position in society.”			</a:t>
            </a:r>
          </a:p>
          <a:p>
            <a:pPr lvl="1"/>
            <a:r>
              <a:rPr lang="en-CA" sz="1600" dirty="0" smtClean="0"/>
              <a:t>Work, Industry, and Canadian Society, </a:t>
            </a:r>
            <a:r>
              <a:rPr lang="en-CA" sz="1600" dirty="0" err="1" smtClean="0"/>
              <a:t>Krahn</a:t>
            </a:r>
            <a:r>
              <a:rPr lang="en-CA" sz="1600" dirty="0" smtClean="0"/>
              <a:t> &amp; Lowe. 1996</a:t>
            </a:r>
            <a:endParaRPr lang="en-CA"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Work</a:t>
            </a:r>
            <a:endParaRPr lang="en-CA" dirty="0"/>
          </a:p>
        </p:txBody>
      </p:sp>
      <p:sp>
        <p:nvSpPr>
          <p:cNvPr id="3" name="Content Placeholder 2"/>
          <p:cNvSpPr>
            <a:spLocks noGrp="1"/>
          </p:cNvSpPr>
          <p:nvPr>
            <p:ph idx="1"/>
          </p:nvPr>
        </p:nvSpPr>
        <p:spPr/>
        <p:txBody>
          <a:bodyPr>
            <a:normAutofit lnSpcReduction="10000"/>
          </a:bodyPr>
          <a:lstStyle/>
          <a:p>
            <a:r>
              <a:rPr lang="en-CA" dirty="0" smtClean="0"/>
              <a:t>Work occurs whenever a person is involved in an activity where something is produced or a service is provided.  Work is different than a job because it includes paid and unpaid work.  </a:t>
            </a:r>
          </a:p>
          <a:p>
            <a:pPr lvl="1"/>
            <a:r>
              <a:rPr lang="en-CA" dirty="0" err="1" smtClean="0"/>
              <a:t>Eg</a:t>
            </a:r>
            <a:r>
              <a:rPr lang="en-CA" dirty="0" smtClean="0"/>
              <a:t>. Paid employment positions</a:t>
            </a:r>
          </a:p>
          <a:p>
            <a:pPr lvl="1"/>
            <a:r>
              <a:rPr lang="en-CA" dirty="0" smtClean="0"/>
              <a:t>Volunteer work</a:t>
            </a:r>
          </a:p>
          <a:p>
            <a:pPr lvl="1"/>
            <a:r>
              <a:rPr lang="en-CA" dirty="0" smtClean="0"/>
              <a:t>Parenting</a:t>
            </a:r>
          </a:p>
          <a:p>
            <a:pPr lvl="1"/>
            <a:r>
              <a:rPr lang="en-CA" dirty="0" smtClean="0"/>
              <a:t>Home-based chores</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Job</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Jobs are specific positions held within a company or an organization. </a:t>
            </a:r>
          </a:p>
          <a:p>
            <a:r>
              <a:rPr lang="en-CA" dirty="0" smtClean="0"/>
              <a:t>When people consider jobs, they consider very specific information such as the location of the company, the wages, the holidays available and the reputation of the company.</a:t>
            </a:r>
          </a:p>
          <a:p>
            <a:pPr lvl="1"/>
            <a:r>
              <a:rPr lang="en-CA" dirty="0" err="1" smtClean="0"/>
              <a:t>Eg</a:t>
            </a:r>
            <a:r>
              <a:rPr lang="en-CA" dirty="0" smtClean="0"/>
              <a:t>. Science teacher with Peace Wapiti School Board</a:t>
            </a:r>
          </a:p>
          <a:p>
            <a:pPr lvl="1"/>
            <a:r>
              <a:rPr lang="en-CA" dirty="0" smtClean="0"/>
              <a:t>Framer for ABC Construction</a:t>
            </a:r>
          </a:p>
          <a:p>
            <a:pPr lvl="1"/>
            <a:r>
              <a:rPr lang="en-CA" dirty="0" smtClean="0"/>
              <a:t>Prime Minister of Canada</a:t>
            </a:r>
          </a:p>
          <a:p>
            <a:pPr lvl="1"/>
            <a:r>
              <a:rPr lang="en-CA" dirty="0" smtClean="0"/>
              <a:t>Lab Technician at </a:t>
            </a:r>
            <a:r>
              <a:rPr lang="en-CA" dirty="0" err="1" smtClean="0"/>
              <a:t>Beaverlodge</a:t>
            </a:r>
            <a:r>
              <a:rPr lang="en-CA" dirty="0" smtClean="0"/>
              <a:t> Hospital</a:t>
            </a:r>
          </a:p>
          <a:p>
            <a:pPr lvl="1"/>
            <a:endParaRPr lang="en-CA"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Occupation</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An occupation is a group of similar jobs.  An occupation can be expressed in many ways, and is defined by its skills.  </a:t>
            </a:r>
          </a:p>
          <a:p>
            <a:r>
              <a:rPr lang="en-CA" dirty="0" smtClean="0"/>
              <a:t>When people consider occupations, they consider whether that type of work matches their values, interests, skills and life goals.  Before a person selects an occupation, they have to understand themselves well to make the best match.</a:t>
            </a:r>
          </a:p>
          <a:p>
            <a:pPr lvl="1"/>
            <a:r>
              <a:rPr lang="en-CA" dirty="0" err="1" smtClean="0"/>
              <a:t>Eg</a:t>
            </a:r>
            <a:r>
              <a:rPr lang="en-CA" dirty="0" smtClean="0"/>
              <a:t>. Teacher</a:t>
            </a:r>
          </a:p>
          <a:p>
            <a:pPr lvl="1"/>
            <a:r>
              <a:rPr lang="en-CA" dirty="0" smtClean="0"/>
              <a:t>Construction worker</a:t>
            </a:r>
          </a:p>
          <a:p>
            <a:pPr lvl="1"/>
            <a:r>
              <a:rPr lang="en-CA" dirty="0" smtClean="0"/>
              <a:t>Politician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Life/Work Roles</a:t>
            </a:r>
            <a:endParaRPr lang="en-CA" dirty="0"/>
          </a:p>
        </p:txBody>
      </p:sp>
      <p:sp>
        <p:nvSpPr>
          <p:cNvPr id="3" name="Content Placeholder 2"/>
          <p:cNvSpPr>
            <a:spLocks noGrp="1"/>
          </p:cNvSpPr>
          <p:nvPr>
            <p:ph idx="1"/>
          </p:nvPr>
        </p:nvSpPr>
        <p:spPr/>
        <p:txBody>
          <a:bodyPr/>
          <a:lstStyle/>
          <a:p>
            <a:r>
              <a:rPr lang="en-CA" dirty="0" smtClean="0"/>
              <a:t>Every person fills several roles in their life.  Their roles may include student, worker, volunteer, athlete, coach, singer, sibling and friend.  It can be difficult to balance all of these roles, but it is important to plan to enjoy all of them.</a:t>
            </a:r>
            <a:endParaRPr lang="en-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66</TotalTime>
  <Words>921</Words>
  <Application>Microsoft Office PowerPoint</Application>
  <PresentationFormat>On-screen Show (4:3)</PresentationFormat>
  <Paragraphs>90</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Solstice</vt:lpstr>
      <vt:lpstr>Career Planning Process</vt:lpstr>
      <vt:lpstr>“Career unhappiness often results from lack of focus, and a lack of focus stems from  limited self-knowledge.  But self knowledge takes time, introspection, and effort.  So it’s Easy to Avoid.”</vt:lpstr>
      <vt:lpstr>Questions to Think About...</vt:lpstr>
      <vt:lpstr>Group Assignment</vt:lpstr>
      <vt:lpstr>Meanings and Values</vt:lpstr>
      <vt:lpstr>Work</vt:lpstr>
      <vt:lpstr>Job</vt:lpstr>
      <vt:lpstr>Occupation</vt:lpstr>
      <vt:lpstr>Life/Work Roles</vt:lpstr>
      <vt:lpstr>Life/Work Roles</vt:lpstr>
      <vt:lpstr>Career</vt:lpstr>
      <vt:lpstr>Career Planning (Life/Work Planning)</vt:lpstr>
      <vt:lpstr>Career Planning (Life/Work Planning)</vt:lpstr>
      <vt:lpstr>Career Planning Process Discussion Questions</vt:lpstr>
      <vt:lpstr>Work Sector Small Group Activity</vt:lpstr>
      <vt:lpstr>Discussion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Planning Process</dc:title>
  <dc:creator>Jordan</dc:creator>
  <cp:lastModifiedBy>Jordan</cp:lastModifiedBy>
  <cp:revision>8</cp:revision>
  <dcterms:created xsi:type="dcterms:W3CDTF">2010-07-09T05:29:45Z</dcterms:created>
  <dcterms:modified xsi:type="dcterms:W3CDTF">2010-08-07T22:11:49Z</dcterms:modified>
</cp:coreProperties>
</file>