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37" autoAdjust="0"/>
  </p:normalViewPr>
  <p:slideViewPr>
    <p:cSldViewPr>
      <p:cViewPr varScale="1">
        <p:scale>
          <a:sx n="65" d="100"/>
          <a:sy n="65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694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A212E-D345-4AC7-9BDF-25C89D5424D3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5F410-B207-4E90-B1AC-A94EF39F5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019436-CDD4-43D1-911B-E411618A4819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DF310A-2C43-485D-AA57-0458E8C11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19436-CDD4-43D1-911B-E411618A4819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310A-2C43-485D-AA57-0458E8C11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2019436-CDD4-43D1-911B-E411618A4819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DF310A-2C43-485D-AA57-0458E8C11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19436-CDD4-43D1-911B-E411618A4819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310A-2C43-485D-AA57-0458E8C11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019436-CDD4-43D1-911B-E411618A4819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1DF310A-2C43-485D-AA57-0458E8C11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19436-CDD4-43D1-911B-E411618A4819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310A-2C43-485D-AA57-0458E8C11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19436-CDD4-43D1-911B-E411618A4819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310A-2C43-485D-AA57-0458E8C11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19436-CDD4-43D1-911B-E411618A4819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310A-2C43-485D-AA57-0458E8C11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019436-CDD4-43D1-911B-E411618A4819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310A-2C43-485D-AA57-0458E8C11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19436-CDD4-43D1-911B-E411618A4819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310A-2C43-485D-AA57-0458E8C11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19436-CDD4-43D1-911B-E411618A4819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310A-2C43-485D-AA57-0458E8C11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2019436-CDD4-43D1-911B-E411618A4819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DF310A-2C43-485D-AA57-0458E8C11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a/imgres?imgurl=http://libnow.org/wp-content/uploads/2009/10/black-cat.jpg&amp;imgrefurl=http://blogs.myspace.com/memphisfrank&amp;usg=__7ARnkGKN7wTdnSy7bsU8_W1vfXI=&amp;h=416&amp;w=340&amp;sz=22&amp;hl=en&amp;start=1&amp;um=1&amp;itbs=1&amp;tbnid=0c874bu_-02r3M:&amp;tbnh=125&amp;tbnw=102&amp;prev=/images%3Fq%3Dblack%2Bcat%26hl%3Den%26sa%3DG%26um%3D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3.3 Patterns of Inheritance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Pgs. 50-54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7239000" cy="857232"/>
          </a:xfrm>
        </p:spPr>
        <p:txBody>
          <a:bodyPr/>
          <a:lstStyle/>
          <a:p>
            <a:r>
              <a:rPr lang="en-US" dirty="0"/>
              <a:t>3.3 Patterns of Inheritance</a:t>
            </a:r>
            <a:endParaRPr lang="en-CA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000108"/>
            <a:ext cx="7758138" cy="5248584"/>
          </a:xfrm>
        </p:spPr>
        <p:txBody>
          <a:bodyPr>
            <a:normAutofit/>
          </a:bodyPr>
          <a:lstStyle/>
          <a:p>
            <a:r>
              <a:rPr lang="en-US" sz="2800" b="1" dirty="0"/>
              <a:t>Traits:</a:t>
            </a:r>
            <a:r>
              <a:rPr lang="en-US" sz="2800" dirty="0"/>
              <a:t> </a:t>
            </a:r>
            <a:r>
              <a:rPr lang="en-US" sz="2800" b="1" u="sng" dirty="0"/>
              <a:t>desirable characteristics in organisms.  </a:t>
            </a:r>
            <a:r>
              <a:rPr lang="en-US" sz="2800" b="1" i="1" u="sng" dirty="0"/>
              <a:t>We will uses animal fur color to focus on patterns of inheritance in this section</a:t>
            </a:r>
            <a:r>
              <a:rPr lang="en-US" sz="2800" b="1" i="1" u="sng" dirty="0" smtClean="0"/>
              <a:t>.</a:t>
            </a:r>
          </a:p>
          <a:p>
            <a:endParaRPr lang="en-US" sz="1400" b="1" i="1" u="sng" dirty="0"/>
          </a:p>
          <a:p>
            <a:r>
              <a:rPr lang="en-US" sz="2800" b="1" dirty="0"/>
              <a:t>Purebred:</a:t>
            </a:r>
            <a:r>
              <a:rPr lang="en-US" sz="2800" dirty="0"/>
              <a:t> </a:t>
            </a:r>
            <a:r>
              <a:rPr lang="en-US" sz="2800" b="1" u="sng" dirty="0"/>
              <a:t>organisms whose ancestors have only produced </a:t>
            </a:r>
            <a:r>
              <a:rPr lang="en-US" sz="2800" b="1" i="1" u="sng" dirty="0"/>
              <a:t>white fur</a:t>
            </a:r>
            <a:r>
              <a:rPr lang="en-US" sz="2800" b="1" u="sng" dirty="0"/>
              <a:t> offspring for </a:t>
            </a:r>
            <a:r>
              <a:rPr lang="en-US" sz="2800" b="1" i="1" u="sng" dirty="0"/>
              <a:t>several </a:t>
            </a:r>
            <a:r>
              <a:rPr lang="en-US" sz="2800" b="1" i="1" u="sng" dirty="0" smtClean="0"/>
              <a:t>generations</a:t>
            </a:r>
            <a:r>
              <a:rPr lang="en-US" sz="2800" b="1" u="sng" dirty="0" smtClean="0"/>
              <a:t> (either BB or bb</a:t>
            </a:r>
            <a:r>
              <a:rPr lang="en-US" sz="2800" b="1" u="sng" dirty="0" smtClean="0"/>
              <a:t>)</a:t>
            </a:r>
          </a:p>
          <a:p>
            <a:endParaRPr lang="en-US" sz="1400" b="1" u="sng" dirty="0"/>
          </a:p>
          <a:p>
            <a:r>
              <a:rPr lang="en-US" sz="2800" b="1" dirty="0"/>
              <a:t>Hybrid:</a:t>
            </a:r>
            <a:r>
              <a:rPr lang="en-US" sz="2800" dirty="0"/>
              <a:t> </a:t>
            </a:r>
            <a:r>
              <a:rPr lang="en-US" sz="2800" b="1" u="sng" dirty="0"/>
              <a:t>an individual produced by crossing two purebred parents that differ in a trait such as fur </a:t>
            </a:r>
            <a:r>
              <a:rPr lang="en-US" sz="2800" b="1" u="sng" dirty="0" smtClean="0"/>
              <a:t>color (always Bb)</a:t>
            </a:r>
            <a:endParaRPr lang="en-CA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7242048" cy="1143000"/>
          </a:xfrm>
        </p:spPr>
        <p:txBody>
          <a:bodyPr/>
          <a:lstStyle/>
          <a:p>
            <a:r>
              <a:rPr lang="en-US" dirty="0"/>
              <a:t>Dominant Traits</a:t>
            </a:r>
            <a:endParaRPr lang="en-CA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If we cross a </a:t>
            </a:r>
            <a:r>
              <a:rPr lang="en-US" i="1" dirty="0"/>
              <a:t>purebred white </a:t>
            </a:r>
            <a:r>
              <a:rPr lang="en-US" i="1" dirty="0" smtClean="0"/>
              <a:t>female (bb)</a:t>
            </a:r>
            <a:r>
              <a:rPr lang="en-US" dirty="0" smtClean="0"/>
              <a:t> </a:t>
            </a:r>
            <a:r>
              <a:rPr lang="en-US" dirty="0"/>
              <a:t>with a </a:t>
            </a:r>
            <a:r>
              <a:rPr lang="en-US" i="1" dirty="0"/>
              <a:t>purebred black </a:t>
            </a:r>
            <a:r>
              <a:rPr lang="en-US" i="1" dirty="0" smtClean="0"/>
              <a:t>male (BB)</a:t>
            </a:r>
            <a:r>
              <a:rPr lang="en-US" dirty="0" smtClean="0"/>
              <a:t>, </a:t>
            </a:r>
            <a:r>
              <a:rPr lang="en-US" dirty="0"/>
              <a:t>we notice the result is that all offspring have </a:t>
            </a:r>
            <a:r>
              <a:rPr lang="en-US" b="1" u="sng" dirty="0"/>
              <a:t>the same black </a:t>
            </a:r>
            <a:r>
              <a:rPr lang="en-US" b="1" u="sng" dirty="0" smtClean="0"/>
              <a:t>coat (Bb).</a:t>
            </a:r>
            <a:endParaRPr lang="en-CA" b="1" u="sng" dirty="0"/>
          </a:p>
        </p:txBody>
      </p:sp>
      <p:graphicFrame>
        <p:nvGraphicFramePr>
          <p:cNvPr id="24644" name="Group 68"/>
          <p:cNvGraphicFramePr>
            <a:graphicFrameLocks noGrp="1"/>
          </p:cNvGraphicFramePr>
          <p:nvPr/>
        </p:nvGraphicFramePr>
        <p:xfrm>
          <a:off x="4000496" y="1571612"/>
          <a:ext cx="4038600" cy="2667000"/>
        </p:xfrm>
        <a:graphic>
          <a:graphicData uri="http://schemas.openxmlformats.org/drawingml/2006/table">
            <a:tbl>
              <a:tblPr/>
              <a:tblGrid>
                <a:gridCol w="609600"/>
                <a:gridCol w="762000"/>
                <a:gridCol w="1371600"/>
                <a:gridCol w="1295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4071934" y="2357430"/>
            <a:ext cx="3571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 A </a:t>
            </a:r>
            <a:r>
              <a:rPr lang="en-US" dirty="0" smtClean="0"/>
              <a:t>L </a:t>
            </a:r>
            <a:r>
              <a:rPr lang="en-US" dirty="0"/>
              <a:t>E</a:t>
            </a:r>
            <a:endParaRPr lang="en-CA" dirty="0"/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6096000" y="25146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630" name="Text Box 54"/>
          <p:cNvSpPr txBox="1">
            <a:spLocks noChangeArrowheads="1"/>
          </p:cNvSpPr>
          <p:nvPr/>
        </p:nvSpPr>
        <p:spPr bwMode="auto">
          <a:xfrm>
            <a:off x="5429256" y="164305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 E M A L E</a:t>
            </a:r>
            <a:endParaRPr lang="en-CA" dirty="0"/>
          </a:p>
        </p:txBody>
      </p:sp>
      <p:sp>
        <p:nvSpPr>
          <p:cNvPr id="24641" name="Text Box 65"/>
          <p:cNvSpPr txBox="1">
            <a:spLocks noChangeArrowheads="1"/>
          </p:cNvSpPr>
          <p:nvPr/>
        </p:nvSpPr>
        <p:spPr bwMode="auto">
          <a:xfrm>
            <a:off x="4286248" y="4500570"/>
            <a:ext cx="381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Black fur is </a:t>
            </a:r>
            <a:r>
              <a:rPr lang="en-US" b="1" dirty="0"/>
              <a:t>dominant</a:t>
            </a:r>
            <a:r>
              <a:rPr lang="en-US" dirty="0"/>
              <a:t> because all offspring have black coats.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2464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-214338"/>
            <a:ext cx="7772400" cy="1143000"/>
          </a:xfrm>
        </p:spPr>
        <p:txBody>
          <a:bodyPr/>
          <a:lstStyle/>
          <a:p>
            <a:r>
              <a:rPr lang="en-US" dirty="0"/>
              <a:t>Recessive Traits</a:t>
            </a:r>
            <a:endParaRPr lang="en-CA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57158" y="1214422"/>
            <a:ext cx="3810000" cy="550072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Has the white coat allele in the hybrid offspring disappeared</a:t>
            </a:r>
            <a:r>
              <a:rPr lang="en-US" dirty="0" smtClean="0"/>
              <a:t>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u="sng" dirty="0"/>
              <a:t>No, to find out, we need to cross the </a:t>
            </a:r>
            <a:r>
              <a:rPr lang="en-US" b="1" i="1" u="sng" dirty="0"/>
              <a:t>hybrid female offspring</a:t>
            </a:r>
            <a:r>
              <a:rPr lang="en-US" b="1" u="sng" dirty="0"/>
              <a:t> with the </a:t>
            </a:r>
            <a:r>
              <a:rPr lang="en-US" b="1" i="1" u="sng" dirty="0"/>
              <a:t>hybrid male offspring</a:t>
            </a:r>
            <a:r>
              <a:rPr lang="en-US" b="1" u="sng" dirty="0" smtClean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result is that</a:t>
            </a:r>
            <a:r>
              <a:rPr lang="en-US" sz="2400" dirty="0"/>
              <a:t> </a:t>
            </a:r>
            <a:r>
              <a:rPr lang="en-US" sz="3600" dirty="0"/>
              <a:t>¾</a:t>
            </a:r>
            <a:r>
              <a:rPr lang="en-US" sz="2400" dirty="0"/>
              <a:t> </a:t>
            </a:r>
            <a:r>
              <a:rPr lang="en-US" dirty="0"/>
              <a:t>of the</a:t>
            </a:r>
            <a:r>
              <a:rPr lang="en-US" sz="2400" dirty="0"/>
              <a:t> </a:t>
            </a:r>
            <a:r>
              <a:rPr lang="en-US" dirty="0"/>
              <a:t>offspring are black, and</a:t>
            </a:r>
            <a:r>
              <a:rPr lang="en-US" sz="2400" dirty="0"/>
              <a:t> </a:t>
            </a:r>
            <a:r>
              <a:rPr lang="en-US" sz="3600" dirty="0"/>
              <a:t>¼</a:t>
            </a:r>
            <a:r>
              <a:rPr lang="en-US" sz="2400" dirty="0"/>
              <a:t> </a:t>
            </a:r>
            <a:r>
              <a:rPr lang="en-US" dirty="0"/>
              <a:t>is white.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CA" sz="2400" dirty="0"/>
          </a:p>
        </p:txBody>
      </p:sp>
      <p:graphicFrame>
        <p:nvGraphicFramePr>
          <p:cNvPr id="25605" name="Group 5"/>
          <p:cNvGraphicFramePr>
            <a:graphicFrameLocks noGrp="1"/>
          </p:cNvGraphicFramePr>
          <p:nvPr/>
        </p:nvGraphicFramePr>
        <p:xfrm>
          <a:off x="4071934" y="1500174"/>
          <a:ext cx="4038600" cy="2667000"/>
        </p:xfrm>
        <a:graphic>
          <a:graphicData uri="http://schemas.openxmlformats.org/drawingml/2006/table">
            <a:tbl>
              <a:tblPr/>
              <a:tblGrid>
                <a:gridCol w="609600"/>
                <a:gridCol w="762000"/>
                <a:gridCol w="1371600"/>
                <a:gridCol w="1295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4071934" y="2285992"/>
            <a:ext cx="3571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 A L E</a:t>
            </a:r>
            <a:endParaRPr lang="en-CA" dirty="0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5429256" y="1571612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 E M A L E</a:t>
            </a:r>
            <a:endParaRPr lang="en-CA" dirty="0"/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357686" y="4429132"/>
            <a:ext cx="3810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 The </a:t>
            </a:r>
            <a:r>
              <a:rPr lang="en-US" sz="2800" i="1" dirty="0"/>
              <a:t>white fur</a:t>
            </a:r>
            <a:r>
              <a:rPr lang="en-US" sz="2800" dirty="0"/>
              <a:t> kitten is and example of a </a:t>
            </a:r>
            <a:r>
              <a:rPr lang="en-US" sz="2800" b="1" dirty="0"/>
              <a:t>recessive trait</a:t>
            </a:r>
            <a:r>
              <a:rPr lang="en-US" sz="2800" dirty="0"/>
              <a:t>.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3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know what color, or what trait will show…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it is a </a:t>
            </a:r>
            <a:r>
              <a:rPr lang="en-US" b="1" u="sng" dirty="0" smtClean="0"/>
              <a:t>purebred</a:t>
            </a:r>
            <a:r>
              <a:rPr lang="en-US" dirty="0" smtClean="0"/>
              <a:t>, then it will have the trait of the </a:t>
            </a:r>
            <a:r>
              <a:rPr lang="en-US" b="1" u="sng" dirty="0" smtClean="0"/>
              <a:t>purebred</a:t>
            </a:r>
            <a:r>
              <a:rPr lang="en-US" dirty="0" smtClean="0"/>
              <a:t>. </a:t>
            </a:r>
          </a:p>
          <a:p>
            <a:r>
              <a:rPr lang="en-US" b="1" u="sng" dirty="0" smtClean="0"/>
              <a:t>BB – black cat. </a:t>
            </a:r>
          </a:p>
          <a:p>
            <a:r>
              <a:rPr lang="en-US" b="1" u="sng" dirty="0" smtClean="0"/>
              <a:t>bb – white cat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If it is a hybrid, it will always show the dominant trait.</a:t>
            </a:r>
          </a:p>
          <a:p>
            <a:r>
              <a:rPr lang="en-US" b="1" u="sng" dirty="0" smtClean="0"/>
              <a:t>Bb - black</a:t>
            </a:r>
            <a:endParaRPr lang="en-US" b="1" u="sn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158" y="4595019"/>
            <a:ext cx="7286676" cy="1620064"/>
          </a:xfrm>
          <a:prstGeom prst="rect">
            <a:avLst/>
          </a:prstGeom>
        </p:spPr>
        <p:txBody>
          <a:bodyPr vert="horz" anchor="t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Question: If we are talking about eye color, and I tell you brown eyes(E) are dominant over blue (e) what eye color will the following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people have?</a:t>
            </a:r>
            <a:endParaRPr lang="en-US" sz="28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                    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                   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Homozygous vs. heterozygous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82" y="2143116"/>
            <a:ext cx="3520440" cy="4525963"/>
          </a:xfrm>
        </p:spPr>
        <p:txBody>
          <a:bodyPr/>
          <a:lstStyle/>
          <a:p>
            <a:r>
              <a:rPr lang="en-US" dirty="0" smtClean="0"/>
              <a:t>If the organism has two of the </a:t>
            </a:r>
            <a:r>
              <a:rPr lang="en-US" b="1" u="sng" dirty="0" smtClean="0"/>
              <a:t>same alleles</a:t>
            </a:r>
            <a:r>
              <a:rPr lang="en-US" dirty="0" smtClean="0"/>
              <a:t>, (BB or bb) it is considered </a:t>
            </a:r>
            <a:r>
              <a:rPr lang="en-US" b="1" u="sng" dirty="0" smtClean="0"/>
              <a:t>homozygous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0562" y="2214554"/>
            <a:ext cx="3520440" cy="4525963"/>
          </a:xfrm>
        </p:spPr>
        <p:txBody>
          <a:bodyPr/>
          <a:lstStyle/>
          <a:p>
            <a:r>
              <a:rPr lang="en-US" dirty="0" smtClean="0"/>
              <a:t>If the organism has </a:t>
            </a:r>
            <a:r>
              <a:rPr lang="en-US" b="1" u="sng" dirty="0" smtClean="0"/>
              <a:t>different alleles</a:t>
            </a:r>
            <a:r>
              <a:rPr lang="en-US" dirty="0" smtClean="0"/>
              <a:t>, (Bb) it is considered </a:t>
            </a:r>
            <a:r>
              <a:rPr lang="en-US" b="1" u="sng" dirty="0" smtClean="0"/>
              <a:t>heterozygous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242048" cy="1143000"/>
          </a:xfrm>
        </p:spPr>
        <p:txBody>
          <a:bodyPr/>
          <a:lstStyle/>
          <a:p>
            <a:r>
              <a:rPr lang="en-US" dirty="0" smtClean="0"/>
              <a:t>Genotype vs. 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Genotype is the </a:t>
            </a:r>
            <a:r>
              <a:rPr lang="en-US" b="1" u="sng" dirty="0" smtClean="0"/>
              <a:t>genetic information</a:t>
            </a:r>
            <a:r>
              <a:rPr lang="en-US" dirty="0" smtClean="0"/>
              <a:t>. (BB, Bb, bb). </a:t>
            </a:r>
          </a:p>
          <a:p>
            <a:r>
              <a:rPr lang="en-US" dirty="0" smtClean="0"/>
              <a:t>Genotype = genes!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Phenotype is what it will </a:t>
            </a:r>
            <a:r>
              <a:rPr lang="en-US" b="1" u="sng" dirty="0" smtClean="0"/>
              <a:t>look like</a:t>
            </a:r>
            <a:r>
              <a:rPr lang="en-US" dirty="0" smtClean="0"/>
              <a:t>. (black, white)</a:t>
            </a:r>
          </a:p>
          <a:p>
            <a:endParaRPr lang="en-US" dirty="0" smtClean="0"/>
          </a:p>
          <a:p>
            <a:r>
              <a:rPr lang="en-US" dirty="0" smtClean="0"/>
              <a:t>Phenotype = looks!</a:t>
            </a:r>
            <a:endParaRPr lang="en-US" dirty="0"/>
          </a:p>
        </p:txBody>
      </p:sp>
      <p:pic>
        <p:nvPicPr>
          <p:cNvPr id="4098" name="Picture 2" descr="http://t3.gstatic.com/images?q=tbn:0c874bu_-02r3M:http://libnow.org/wp-content/uploads/2009/10/black-ca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4000504"/>
            <a:ext cx="1962538" cy="2405071"/>
          </a:xfrm>
          <a:prstGeom prst="rect">
            <a:avLst/>
          </a:prstGeom>
          <a:noFill/>
        </p:spPr>
      </p:pic>
      <p:pic>
        <p:nvPicPr>
          <p:cNvPr id="4100" name="Picture 4" descr="http://upload.wikimedia.org/wikipedia/commons/b/b2/WhiteCa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214818"/>
            <a:ext cx="2428892" cy="2275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7239000" cy="680068"/>
          </a:xfrm>
        </p:spPr>
        <p:txBody>
          <a:bodyPr/>
          <a:lstStyle/>
          <a:p>
            <a:r>
              <a:rPr lang="en-US" dirty="0"/>
              <a:t>Incomplete Dominance</a:t>
            </a:r>
            <a:endParaRPr lang="en-CA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/>
          <a:lstStyle/>
          <a:p>
            <a:r>
              <a:rPr lang="en-US" sz="2800" dirty="0"/>
              <a:t>Sometimes the dominant-recessive pattern does not always work.</a:t>
            </a:r>
          </a:p>
          <a:p>
            <a:r>
              <a:rPr lang="en-US" sz="2800" dirty="0"/>
              <a:t>When a </a:t>
            </a:r>
            <a:r>
              <a:rPr lang="en-US" sz="2800" i="1" dirty="0"/>
              <a:t>purebred black cat</a:t>
            </a:r>
            <a:r>
              <a:rPr lang="en-US" sz="2800" dirty="0"/>
              <a:t> and a </a:t>
            </a:r>
            <a:r>
              <a:rPr lang="en-US" sz="2800" i="1" dirty="0"/>
              <a:t>purebred white cat</a:t>
            </a:r>
            <a:r>
              <a:rPr lang="en-US" sz="2800" dirty="0"/>
              <a:t> are crossed its offspring </a:t>
            </a:r>
            <a:r>
              <a:rPr lang="en-US" sz="2800" dirty="0" smtClean="0"/>
              <a:t>can be </a:t>
            </a:r>
            <a:r>
              <a:rPr lang="en-US" sz="2800" b="1" u="sng" dirty="0" smtClean="0"/>
              <a:t>grey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Neither of the parents’ alleles are dominant or recessive.</a:t>
            </a:r>
            <a:endParaRPr lang="en-CA" sz="2800" dirty="0"/>
          </a:p>
        </p:txBody>
      </p:sp>
      <p:pic>
        <p:nvPicPr>
          <p:cNvPr id="3074" name="Picture 2" descr="http://www.fadeeva.com/beasts/fat-grey-cat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583662"/>
            <a:ext cx="3014648" cy="3274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easy method to figure out what the off spring will look like!</a:t>
            </a:r>
          </a:p>
          <a:p>
            <a:endParaRPr lang="en-US" dirty="0"/>
          </a:p>
        </p:txBody>
      </p:sp>
      <p:pic>
        <p:nvPicPr>
          <p:cNvPr id="2052" name="Picture 4" descr="http://wpcontent.answers.com/wikipedia/commons/thumb/1/17/Punnett_square_mendel_flowers.svg/300px-Punnett_square_mendel_flower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500306"/>
            <a:ext cx="4000508" cy="4000508"/>
          </a:xfrm>
          <a:prstGeom prst="rect">
            <a:avLst/>
          </a:prstGeom>
          <a:noFill/>
        </p:spPr>
      </p:pic>
      <p:pic>
        <p:nvPicPr>
          <p:cNvPr id="2054" name="Picture 6" descr="http://humanbio156.files.wordpress.com/2008/09/squar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928934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98</TotalTime>
  <Words>448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3.3 Patterns of Inheritance</vt:lpstr>
      <vt:lpstr>3.3 Patterns of Inheritance</vt:lpstr>
      <vt:lpstr>Dominant Traits</vt:lpstr>
      <vt:lpstr>Recessive Traits</vt:lpstr>
      <vt:lpstr>How to know what color, or what trait will show…</vt:lpstr>
      <vt:lpstr>Homozygous vs. heterozygous</vt:lpstr>
      <vt:lpstr>Genotype vs. phenotype</vt:lpstr>
      <vt:lpstr>Incomplete Dominance</vt:lpstr>
      <vt:lpstr>Punnett square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Patterns of Inheritance</dc:title>
  <dc:creator>Nicole </dc:creator>
  <cp:lastModifiedBy>GPCSD</cp:lastModifiedBy>
  <cp:revision>10</cp:revision>
  <dcterms:created xsi:type="dcterms:W3CDTF">2009-09-20T22:19:59Z</dcterms:created>
  <dcterms:modified xsi:type="dcterms:W3CDTF">2010-02-12T17:06:04Z</dcterms:modified>
</cp:coreProperties>
</file>