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2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BFAFF8-BEDA-477A-AAE4-021D6806162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114800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Ohm’s Law</a:t>
            </a:r>
            <a:endParaRPr lang="en-US" sz="9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306 - 307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 Simon Ohm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He experimented with many substances and proved a mathematical link between </a:t>
            </a:r>
            <a:r>
              <a:rPr lang="en-US" dirty="0" smtClean="0">
                <a:latin typeface="Book Antiqua" pitchFamily="18" charset="0"/>
              </a:rPr>
              <a:t>v</a:t>
            </a:r>
            <a:r>
              <a:rPr lang="en-US" dirty="0" smtClean="0">
                <a:latin typeface="Book Antiqua" pitchFamily="18" charset="0"/>
              </a:rPr>
              <a:t>oltage (V), current (I) and resistance (R).</a:t>
            </a:r>
          </a:p>
          <a:p>
            <a:r>
              <a:rPr lang="en-US" dirty="0" smtClean="0">
                <a:latin typeface="Book Antiqua" pitchFamily="18" charset="0"/>
              </a:rPr>
              <a:t>The unit of resistance Ohm was named in his </a:t>
            </a:r>
            <a:r>
              <a:rPr lang="en-US" dirty="0" err="1" smtClean="0">
                <a:latin typeface="Book Antiqua" pitchFamily="18" charset="0"/>
              </a:rPr>
              <a:t>honour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1026" name="Picture 2" descr="http://www.sema.go.th/files/Content/science/k4/0033/sienctist/ohm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606547"/>
            <a:ext cx="2590800" cy="3251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Ohm’s law states that…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ok Antiqua" pitchFamily="18" charset="0"/>
              </a:rPr>
              <a:t>As long as the temperature stays the same:</a:t>
            </a:r>
          </a:p>
          <a:p>
            <a:pPr lvl="1"/>
            <a:r>
              <a:rPr lang="en-US" sz="2800" dirty="0" smtClean="0">
                <a:latin typeface="Book Antiqua" pitchFamily="18" charset="0"/>
              </a:rPr>
              <a:t>The resistance of a conductor stays constant</a:t>
            </a:r>
          </a:p>
          <a:p>
            <a:pPr lvl="1"/>
            <a:r>
              <a:rPr lang="en-US" sz="2800" dirty="0" smtClean="0">
                <a:latin typeface="Book Antiqua" pitchFamily="18" charset="0"/>
              </a:rPr>
              <a:t>The current is directly proportional to the voltage applied.</a:t>
            </a:r>
          </a:p>
          <a:p>
            <a:r>
              <a:rPr lang="en-US" sz="3200" dirty="0" smtClean="0">
                <a:latin typeface="Book Antiqua" pitchFamily="18" charset="0"/>
              </a:rPr>
              <a:t>In other words, if the voltage increases, current also increases.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828800"/>
          <a:ext cx="8153400" cy="218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109345"/>
                <a:gridCol w="1295400"/>
                <a:gridCol w="2487295"/>
                <a:gridCol w="1630680"/>
              </a:tblGrid>
              <a:tr h="7513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ook Antiqua" pitchFamily="18" charset="0"/>
                        </a:rPr>
                        <a:t>Quantity</a:t>
                      </a:r>
                      <a:endParaRPr lang="en-US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ook Antiqua" pitchFamily="18" charset="0"/>
                        </a:rPr>
                        <a:t>Symbol</a:t>
                      </a:r>
                      <a:endParaRPr lang="en-US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ook Antiqua" pitchFamily="18" charset="0"/>
                        </a:rPr>
                        <a:t>Unit</a:t>
                      </a:r>
                      <a:endParaRPr lang="en-US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ook Antiqua" pitchFamily="18" charset="0"/>
                        </a:rPr>
                        <a:t>Calculated</a:t>
                      </a:r>
                      <a:r>
                        <a:rPr lang="en-US" b="1" baseline="0" dirty="0" smtClean="0">
                          <a:latin typeface="Book Antiqua" pitchFamily="18" charset="0"/>
                        </a:rPr>
                        <a:t> with Ohm’s Law</a:t>
                      </a:r>
                      <a:endParaRPr lang="en-US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ook Antiqua" pitchFamily="18" charset="0"/>
                        </a:rPr>
                        <a:t>Measured</a:t>
                      </a:r>
                      <a:r>
                        <a:rPr lang="en-US" b="1" baseline="0" dirty="0" smtClean="0">
                          <a:latin typeface="Book Antiqua" pitchFamily="18" charset="0"/>
                        </a:rPr>
                        <a:t> with</a:t>
                      </a:r>
                      <a:endParaRPr lang="en-US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Voltage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V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Volts (V)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V = I x 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Voltmeter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5658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Current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I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Amps (A)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I = V/R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Ammeter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Resistance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Ohms (</a:t>
                      </a:r>
                      <a:r>
                        <a:rPr lang="el-GR" dirty="0" smtClean="0">
                          <a:latin typeface="Book Antiqua" pitchFamily="18" charset="0"/>
                          <a:cs typeface="Times New Roman"/>
                        </a:rPr>
                        <a:t>Ω</a:t>
                      </a:r>
                      <a:r>
                        <a:rPr lang="en-US" dirty="0" smtClean="0">
                          <a:latin typeface="Book Antiqua" pitchFamily="18" charset="0"/>
                          <a:cs typeface="Times New Roman"/>
                        </a:rPr>
                        <a:t>)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R = V/I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ohmmeter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Isosceles Triangle 4"/>
          <p:cNvSpPr/>
          <p:nvPr/>
        </p:nvSpPr>
        <p:spPr>
          <a:xfrm>
            <a:off x="3048000" y="4114800"/>
            <a:ext cx="2971800" cy="2514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1"/>
            <a:endCxn id="5" idx="5"/>
          </p:cNvCxnSpPr>
          <p:nvPr/>
        </p:nvCxnSpPr>
        <p:spPr>
          <a:xfrm rot="10800000" flipH="1">
            <a:off x="3790950" y="5372100"/>
            <a:ext cx="14859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3"/>
          </p:cNvCxnSpPr>
          <p:nvPr/>
        </p:nvCxnSpPr>
        <p:spPr>
          <a:xfrm rot="16200000" flipH="1">
            <a:off x="3906044" y="6001544"/>
            <a:ext cx="1217612" cy="38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0600" y="57150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 Antiqua" pitchFamily="18" charset="0"/>
              </a:rPr>
              <a:t>R</a:t>
            </a:r>
            <a:endParaRPr lang="en-US" sz="4800" dirty="0"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46482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Book Antiqua" pitchFamily="18" charset="0"/>
              </a:rPr>
              <a:t>V</a:t>
            </a:r>
            <a:endParaRPr lang="en-US" sz="4400" dirty="0"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563880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ook Antiqua" pitchFamily="18" charset="0"/>
              </a:rPr>
              <a:t>I</a:t>
            </a:r>
            <a:endParaRPr lang="en-US" sz="5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Ohm’s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1352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itchFamily="18" charset="0"/>
              </a:rPr>
              <a:t>If we know two of the values, we can solve for the third!</a:t>
            </a:r>
          </a:p>
          <a:p>
            <a:r>
              <a:rPr lang="en-US" dirty="0" smtClean="0">
                <a:latin typeface="Book Antiqua" pitchFamily="18" charset="0"/>
              </a:rPr>
              <a:t>Example: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An electric stove is connecter to a 240V outlet. If the current flowing through the stove is 20 A, what is the resistance of the heating element?</a:t>
            </a:r>
          </a:p>
          <a:p>
            <a:pPr lvl="1"/>
            <a:endParaRPr lang="en-US" dirty="0" smtClean="0">
              <a:latin typeface="Book Antiqua" pitchFamily="18" charset="0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Identify known quantities: current = 20A, voltage = 240V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Identify the unknown quantity: resistance = ?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Choose the right formula:  R = V/I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Solve:  R = 240V/20A</a:t>
            </a:r>
          </a:p>
          <a:p>
            <a:pPr marL="1143000" lvl="2" indent="-457200">
              <a:buNone/>
            </a:pPr>
            <a:r>
              <a:rPr lang="en-US" sz="2200" dirty="0" smtClean="0">
                <a:latin typeface="Book Antiqua" pitchFamily="18" charset="0"/>
              </a:rPr>
              <a:t>	</a:t>
            </a:r>
            <a:r>
              <a:rPr lang="en-US" sz="2200" dirty="0" smtClean="0">
                <a:latin typeface="Book Antiqua" pitchFamily="18" charset="0"/>
              </a:rPr>
              <a:t>	</a:t>
            </a:r>
            <a:r>
              <a:rPr lang="en-US" sz="2200" b="1" dirty="0" smtClean="0">
                <a:latin typeface="Book Antiqua" pitchFamily="18" charset="0"/>
              </a:rPr>
              <a:t>   R = 12</a:t>
            </a:r>
            <a:r>
              <a:rPr lang="el-GR" sz="2200" b="1" dirty="0" smtClean="0">
                <a:latin typeface="Book Antiqua" pitchFamily="18" charset="0"/>
                <a:cs typeface="Times New Roman"/>
              </a:rPr>
              <a:t> Ω</a:t>
            </a:r>
            <a:endParaRPr lang="en-US" sz="22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A 30-V battery creates a current through a 15-</a:t>
            </a:r>
            <a:r>
              <a:rPr lang="el-GR" sz="3200" dirty="0" smtClean="0">
                <a:latin typeface="Book Antiqua" pitchFamily="18" charset="0"/>
                <a:cs typeface="Times New Roman"/>
              </a:rPr>
              <a:t> </a:t>
            </a:r>
            <a:r>
              <a:rPr lang="el-GR" sz="3200" dirty="0" smtClean="0">
                <a:latin typeface="Book Antiqua" pitchFamily="18" charset="0"/>
                <a:cs typeface="Times New Roman"/>
              </a:rPr>
              <a:t>Ω</a:t>
            </a:r>
            <a:r>
              <a:rPr lang="en-US" sz="3200" dirty="0" smtClean="0">
                <a:latin typeface="Book Antiqua" pitchFamily="18" charset="0"/>
                <a:cs typeface="Times New Roman"/>
              </a:rPr>
              <a:t> resistor. How much current is created?</a:t>
            </a:r>
          </a:p>
          <a:p>
            <a:endParaRPr lang="en-US" sz="3200" dirty="0" smtClean="0">
              <a:latin typeface="Book Antiqua" pitchFamily="18" charset="0"/>
              <a:cs typeface="Times New Roman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Identify known quantities:  </a:t>
            </a:r>
            <a:r>
              <a:rPr lang="en-US" sz="2400" dirty="0" smtClean="0">
                <a:latin typeface="Book Antiqua" pitchFamily="18" charset="0"/>
              </a:rPr>
              <a:t>V = 30V      R= 15</a:t>
            </a:r>
            <a:r>
              <a:rPr lang="el-GR" sz="2400" dirty="0" smtClean="0">
                <a:latin typeface="Book Antiqua" pitchFamily="18" charset="0"/>
                <a:cs typeface="Times New Roman"/>
              </a:rPr>
              <a:t> Ω</a:t>
            </a:r>
            <a:endParaRPr lang="en-US" sz="2400" dirty="0" smtClean="0">
              <a:latin typeface="Book Antiqua" pitchFamily="18" charset="0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Identify the unknown </a:t>
            </a:r>
            <a:r>
              <a:rPr lang="en-US" sz="2400" dirty="0" smtClean="0">
                <a:latin typeface="Book Antiqua" pitchFamily="18" charset="0"/>
              </a:rPr>
              <a:t>quantity:     I  </a:t>
            </a:r>
            <a:r>
              <a:rPr lang="en-US" sz="2400" dirty="0" smtClean="0">
                <a:latin typeface="Book Antiqua" pitchFamily="18" charset="0"/>
              </a:rPr>
              <a:t>= ?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Choose the right formula:  </a:t>
            </a:r>
            <a:r>
              <a:rPr lang="en-US" sz="2400" dirty="0" smtClean="0">
                <a:latin typeface="Book Antiqua" pitchFamily="18" charset="0"/>
              </a:rPr>
              <a:t>I = V/R</a:t>
            </a:r>
            <a:endParaRPr lang="en-US" sz="2400" dirty="0" smtClean="0">
              <a:latin typeface="Book Antiqua" pitchFamily="18" charset="0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Solve</a:t>
            </a:r>
            <a:r>
              <a:rPr lang="en-US" sz="2400" dirty="0" smtClean="0">
                <a:latin typeface="Book Antiqua" pitchFamily="18" charset="0"/>
              </a:rPr>
              <a:t>:  </a:t>
            </a:r>
            <a:r>
              <a:rPr lang="en-US" sz="2400" dirty="0" smtClean="0">
                <a:latin typeface="Book Antiqua" pitchFamily="18" charset="0"/>
              </a:rPr>
              <a:t>I = 30V/15</a:t>
            </a:r>
            <a:r>
              <a:rPr lang="el-GR" sz="2400" dirty="0" smtClean="0">
                <a:latin typeface="Book Antiqua" pitchFamily="18" charset="0"/>
                <a:cs typeface="Times New Roman"/>
              </a:rPr>
              <a:t> Ω</a:t>
            </a:r>
            <a:endParaRPr lang="en-US" sz="2400" dirty="0" smtClean="0">
              <a:latin typeface="Book Antiqua" pitchFamily="18" charset="0"/>
              <a:cs typeface="Times New Roman"/>
            </a:endParaRPr>
          </a:p>
          <a:p>
            <a:pPr marL="1143000" lvl="2" indent="-457200">
              <a:buNone/>
            </a:pPr>
            <a:r>
              <a:rPr lang="en-US" sz="2400" b="1" dirty="0" smtClean="0">
                <a:latin typeface="Book Antiqua" pitchFamily="18" charset="0"/>
                <a:cs typeface="Times New Roman"/>
              </a:rPr>
              <a:t>                     I = 2A</a:t>
            </a:r>
            <a:endParaRPr lang="en-US" sz="2400" b="1" dirty="0" smtClean="0">
              <a:latin typeface="Book Antiqua" pitchFamily="18" charset="0"/>
            </a:endParaRPr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A motor has an internal resistance of 40</a:t>
            </a:r>
            <a:r>
              <a:rPr lang="el-GR" sz="2800" dirty="0" smtClean="0">
                <a:latin typeface="Book Antiqua" pitchFamily="18" charset="0"/>
                <a:cs typeface="Times New Roman"/>
              </a:rPr>
              <a:t>Ω</a:t>
            </a:r>
            <a:r>
              <a:rPr lang="en-US" sz="2800" dirty="0" smtClean="0">
                <a:latin typeface="Book Antiqua" pitchFamily="18" charset="0"/>
                <a:cs typeface="Times New Roman"/>
              </a:rPr>
              <a:t>. The motor is in a circuit with a current of 4.0A. What is the voltage?</a:t>
            </a:r>
          </a:p>
          <a:p>
            <a:endParaRPr lang="en-US" sz="2800" dirty="0" smtClean="0">
              <a:latin typeface="Book Antiqua" pitchFamily="18" charset="0"/>
              <a:cs typeface="Times New Roman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Identify known quantities:  R = 40</a:t>
            </a:r>
            <a:r>
              <a:rPr lang="el-GR" sz="2400" dirty="0" smtClean="0">
                <a:latin typeface="Book Antiqua" pitchFamily="18" charset="0"/>
                <a:cs typeface="Times New Roman"/>
              </a:rPr>
              <a:t> </a:t>
            </a:r>
            <a:r>
              <a:rPr lang="el-GR" sz="2400" dirty="0" smtClean="0">
                <a:latin typeface="Book Antiqua" pitchFamily="18" charset="0"/>
                <a:cs typeface="Times New Roman"/>
              </a:rPr>
              <a:t>Ω</a:t>
            </a:r>
            <a:r>
              <a:rPr lang="en-US" sz="2400" dirty="0" smtClean="0">
                <a:latin typeface="Book Antiqua" pitchFamily="18" charset="0"/>
                <a:cs typeface="Times New Roman"/>
              </a:rPr>
              <a:t>  I = 4.0A</a:t>
            </a:r>
            <a:endParaRPr lang="en-US" sz="2400" dirty="0" smtClean="0">
              <a:latin typeface="Book Antiqua" pitchFamily="18" charset="0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Identify </a:t>
            </a:r>
            <a:r>
              <a:rPr lang="en-US" sz="2400" dirty="0" smtClean="0">
                <a:latin typeface="Book Antiqua" pitchFamily="18" charset="0"/>
              </a:rPr>
              <a:t>the unknown quantity:     </a:t>
            </a:r>
            <a:r>
              <a:rPr lang="en-US" sz="2400" dirty="0" smtClean="0">
                <a:latin typeface="Book Antiqua" pitchFamily="18" charset="0"/>
              </a:rPr>
              <a:t>V = ?</a:t>
            </a:r>
            <a:endParaRPr lang="en-US" sz="2400" dirty="0" smtClean="0">
              <a:latin typeface="Book Antiqua" pitchFamily="18" charset="0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Choose the right formula:  V = </a:t>
            </a:r>
            <a:r>
              <a:rPr lang="en-US" sz="2400" dirty="0" err="1" smtClean="0">
                <a:latin typeface="Book Antiqua" pitchFamily="18" charset="0"/>
              </a:rPr>
              <a:t>IxR</a:t>
            </a:r>
            <a:endParaRPr lang="en-US" sz="2400" dirty="0" smtClean="0">
              <a:latin typeface="Book Antiqua" pitchFamily="18" charset="0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Solve</a:t>
            </a:r>
            <a:r>
              <a:rPr lang="en-US" sz="2400" dirty="0" smtClean="0">
                <a:latin typeface="Book Antiqua" pitchFamily="18" charset="0"/>
              </a:rPr>
              <a:t>:  </a:t>
            </a:r>
            <a:r>
              <a:rPr lang="en-US" sz="2400" dirty="0" smtClean="0">
                <a:latin typeface="Book Antiqua" pitchFamily="18" charset="0"/>
              </a:rPr>
              <a:t>V = 40</a:t>
            </a:r>
            <a:r>
              <a:rPr lang="el-GR" sz="2400" dirty="0" smtClean="0">
                <a:latin typeface="Book Antiqua" pitchFamily="18" charset="0"/>
                <a:cs typeface="Times New Roman"/>
              </a:rPr>
              <a:t> </a:t>
            </a:r>
            <a:r>
              <a:rPr lang="el-GR" sz="2400" dirty="0" smtClean="0">
                <a:latin typeface="Book Antiqua" pitchFamily="18" charset="0"/>
                <a:cs typeface="Times New Roman"/>
              </a:rPr>
              <a:t>Ω</a:t>
            </a:r>
            <a:r>
              <a:rPr lang="en-US" sz="2400" dirty="0" smtClean="0">
                <a:latin typeface="Book Antiqua" pitchFamily="18" charset="0"/>
                <a:cs typeface="Times New Roman"/>
              </a:rPr>
              <a:t> x 4.0A</a:t>
            </a:r>
            <a:endParaRPr lang="en-US" sz="2400" dirty="0" smtClean="0">
              <a:latin typeface="Book Antiqua" pitchFamily="18" charset="0"/>
            </a:endParaRPr>
          </a:p>
          <a:p>
            <a:pPr lvl="1">
              <a:buNone/>
            </a:pPr>
            <a:r>
              <a:rPr lang="en-US" sz="2500" dirty="0" smtClean="0">
                <a:latin typeface="Book Antiqua" pitchFamily="18" charset="0"/>
                <a:cs typeface="Times New Roman"/>
              </a:rPr>
              <a:t> </a:t>
            </a:r>
            <a:r>
              <a:rPr lang="en-US" sz="2500" dirty="0" smtClean="0">
                <a:latin typeface="Book Antiqua" pitchFamily="18" charset="0"/>
                <a:cs typeface="Times New Roman"/>
              </a:rPr>
              <a:t>                     </a:t>
            </a:r>
            <a:r>
              <a:rPr lang="en-US" sz="2500" b="1" dirty="0" smtClean="0">
                <a:latin typeface="Book Antiqua" pitchFamily="18" charset="0"/>
                <a:cs typeface="Times New Roman"/>
              </a:rPr>
              <a:t>V = 160 V</a:t>
            </a:r>
          </a:p>
          <a:p>
            <a:pPr lvl="1"/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</TotalTime>
  <Words>343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Ohm’s Law</vt:lpstr>
      <vt:lpstr>Georg Simon Ohm</vt:lpstr>
      <vt:lpstr>Ohm’s law states that…</vt:lpstr>
      <vt:lpstr>Ohm’s Law</vt:lpstr>
      <vt:lpstr>Applying Ohm’s Law</vt:lpstr>
      <vt:lpstr>Example 2</vt:lpstr>
      <vt:lpstr>Example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Ohm’s Law</dc:title>
  <dc:creator>Mike</dc:creator>
  <cp:lastModifiedBy>Mike</cp:lastModifiedBy>
  <cp:revision>5</cp:revision>
  <dcterms:created xsi:type="dcterms:W3CDTF">2009-04-21T02:26:41Z</dcterms:created>
  <dcterms:modified xsi:type="dcterms:W3CDTF">2009-04-21T03:00:29Z</dcterms:modified>
</cp:coreProperties>
</file>