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5" r:id="rId14"/>
    <p:sldId id="276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B0F87-A70F-4479-9B21-A0D682CC171F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F5FC-28B0-45C6-9B78-4D255297B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EF14CC-C943-4733-A9A9-5F907C6E7819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A07D07-44D6-40B1-B203-E18F3C1DF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uild%20an%20atom%20and%20periodic%20table.noteboo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2.3%20using%20periodic%20table.noteboo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YouTube%20-%20Brainiac%20Alkali%20Metals.wm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build%20an%20atom%20and%20periodic%20table.notebo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uild%20an%20atom%20and%20periodic%20table.notebook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etals.as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SZ-3wSceP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Nonmetals.as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428868"/>
            <a:ext cx="6480048" cy="3209932"/>
          </a:xfrm>
        </p:spPr>
        <p:txBody>
          <a:bodyPr>
            <a:normAutofit/>
          </a:bodyPr>
          <a:lstStyle/>
          <a:p>
            <a:r>
              <a:rPr lang="en-US" dirty="0" smtClean="0"/>
              <a:t>Organizing the Elements</a:t>
            </a:r>
            <a:br>
              <a:rPr lang="en-US" dirty="0" smtClean="0"/>
            </a:br>
            <a:r>
              <a:rPr lang="en-US" dirty="0" smtClean="0"/>
              <a:t>&amp; The periodic </a:t>
            </a:r>
            <a:br>
              <a:rPr lang="en-US" dirty="0" smtClean="0"/>
            </a:br>
            <a:r>
              <a:rPr lang="en-US" dirty="0" smtClean="0"/>
              <a:t>table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Sec. 2.2 and 2.3</a:t>
            </a:r>
          </a:p>
          <a:p>
            <a:r>
              <a:rPr lang="en-CA" dirty="0" smtClean="0"/>
              <a:t>p. </a:t>
            </a:r>
            <a:r>
              <a:rPr lang="en-CA" smtClean="0"/>
              <a:t>122-133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6072198" cy="6500834"/>
          </a:xfrm>
        </p:spPr>
        <p:txBody>
          <a:bodyPr>
            <a:normAutofit/>
          </a:bodyPr>
          <a:lstStyle/>
          <a:p>
            <a:r>
              <a:rPr lang="en-US" dirty="0" smtClean="0"/>
              <a:t>Every element is made up of three parts</a:t>
            </a:r>
          </a:p>
          <a:p>
            <a:pPr lvl="1"/>
            <a:r>
              <a:rPr lang="en-US" b="1" u="sng" dirty="0" smtClean="0"/>
              <a:t>Protons (positive)</a:t>
            </a:r>
          </a:p>
          <a:p>
            <a:pPr lvl="1"/>
            <a:r>
              <a:rPr lang="en-US" b="1" u="sng" dirty="0" smtClean="0"/>
              <a:t>Electrons (negative)</a:t>
            </a:r>
          </a:p>
          <a:p>
            <a:pPr lvl="1"/>
            <a:r>
              <a:rPr lang="en-US" b="1" u="sng" dirty="0" smtClean="0"/>
              <a:t>Neutrons (no charge)</a:t>
            </a:r>
          </a:p>
          <a:p>
            <a:pPr lvl="1"/>
            <a:endParaRPr lang="en-US" b="1" u="sng" dirty="0" smtClean="0"/>
          </a:p>
          <a:p>
            <a:r>
              <a:rPr lang="en-US" dirty="0" smtClean="0"/>
              <a:t>Protons and neutrons are in the nucleus in the middle of the element</a:t>
            </a:r>
          </a:p>
          <a:p>
            <a:endParaRPr lang="en-US" dirty="0" smtClean="0"/>
          </a:p>
          <a:p>
            <a:r>
              <a:rPr lang="en-US" dirty="0" smtClean="0"/>
              <a:t>Electrons orbit the outside like the rings of Saturn</a:t>
            </a:r>
            <a:endParaRPr lang="en-US" dirty="0"/>
          </a:p>
        </p:txBody>
      </p:sp>
      <p:pic>
        <p:nvPicPr>
          <p:cNvPr id="59394" name="Picture 2" descr="http://www.eskom.co.za/nuclear_energy/fuel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2809439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Broadway" pitchFamily="82" charset="0"/>
              </a:rPr>
              <a:t>Atomic mass vs. Mass number</a:t>
            </a:r>
            <a:endParaRPr lang="en-US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715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Atomic mass is the mass of the whole element</a:t>
            </a:r>
          </a:p>
          <a:p>
            <a:r>
              <a:rPr lang="en-US" dirty="0" smtClean="0"/>
              <a:t>You add together ALL of its components:</a:t>
            </a:r>
          </a:p>
          <a:p>
            <a:pPr lvl="1"/>
            <a:r>
              <a:rPr lang="en-US" b="1" u="sng" dirty="0" smtClean="0"/>
              <a:t>Protons + neutrons + electrons = atomic mass</a:t>
            </a:r>
          </a:p>
          <a:p>
            <a:pPr lvl="1"/>
            <a:r>
              <a:rPr lang="en-US" dirty="0" smtClean="0"/>
              <a:t>This give you a number with digits to the 10 000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</a:p>
          <a:p>
            <a:pPr lvl="2"/>
            <a:r>
              <a:rPr lang="en-US" dirty="0" smtClean="0"/>
              <a:t>Example:</a:t>
            </a:r>
          </a:p>
          <a:p>
            <a:pPr lvl="3"/>
            <a:r>
              <a:rPr lang="en-US" dirty="0" smtClean="0"/>
              <a:t>Carbon</a:t>
            </a:r>
          </a:p>
          <a:p>
            <a:pPr lvl="3"/>
            <a:r>
              <a:rPr lang="en-US" dirty="0" smtClean="0"/>
              <a:t>Atomic mass: 12.0107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u="sng" dirty="0" smtClean="0"/>
              <a:t>To make it simpler we use Mass Number</a:t>
            </a:r>
          </a:p>
          <a:p>
            <a:pPr lvl="1"/>
            <a:r>
              <a:rPr lang="en-US" b="1" u="sng" dirty="0" smtClean="0"/>
              <a:t>Protons + Neutrons = Mass Number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42" name="Picture 2" descr="http://images.encyclopedia.com/getimage.aspx?id=2792892&amp;hero=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00438"/>
            <a:ext cx="1809745" cy="179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How to solve number of protons, neutrons, electrons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make it simpler we use Mass Number</a:t>
            </a:r>
          </a:p>
          <a:p>
            <a:pPr lvl="1"/>
            <a:r>
              <a:rPr lang="en-US" dirty="0" smtClean="0"/>
              <a:t>Protons + Neutrons = Mass </a:t>
            </a:r>
            <a:r>
              <a:rPr lang="en-US" dirty="0" smtClean="0"/>
              <a:t>Number</a:t>
            </a:r>
          </a:p>
          <a:p>
            <a:pPr lvl="1"/>
            <a:r>
              <a:rPr lang="en-US" b="1" u="sng" dirty="0" smtClean="0"/>
              <a:t>Or… Neutrons = Mass number – protons</a:t>
            </a:r>
            <a:endParaRPr lang="en-US" b="1" u="sng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Atomic Number = </a:t>
            </a:r>
            <a:r>
              <a:rPr lang="en-US" b="1" u="sng" dirty="0" smtClean="0"/>
              <a:t>number of protons</a:t>
            </a:r>
          </a:p>
          <a:p>
            <a:r>
              <a:rPr lang="en-US" dirty="0" smtClean="0"/>
              <a:t>Atomic Number = </a:t>
            </a:r>
            <a:r>
              <a:rPr lang="en-US" b="1" u="sng" dirty="0" smtClean="0"/>
              <a:t>number of electrons</a:t>
            </a:r>
          </a:p>
          <a:p>
            <a:endParaRPr lang="en-US" dirty="0" smtClean="0"/>
          </a:p>
          <a:p>
            <a:r>
              <a:rPr lang="en-US" dirty="0" smtClean="0"/>
              <a:t>That means…</a:t>
            </a:r>
          </a:p>
          <a:p>
            <a:pPr lvl="1"/>
            <a:r>
              <a:rPr lang="en-US" b="1" u="sng" dirty="0" smtClean="0"/>
              <a:t>Electrons = </a:t>
            </a:r>
            <a:r>
              <a:rPr lang="en-US" b="1" u="sng" dirty="0" smtClean="0"/>
              <a:t>protons</a:t>
            </a:r>
            <a:endParaRPr lang="en-US" b="1" u="sng" dirty="0" smtClean="0"/>
          </a:p>
          <a:p>
            <a:pPr lvl="1"/>
            <a:endParaRPr lang="en-US" i="1" dirty="0" smtClean="0"/>
          </a:p>
          <a:p>
            <a:r>
              <a:rPr lang="en-US" i="1" dirty="0" smtClean="0">
                <a:hlinkClick r:id="rId2" action="ppaction://hlinkfile"/>
              </a:rPr>
              <a:t>Build an Atom </a:t>
            </a:r>
            <a:r>
              <a:rPr lang="en-US" i="1" dirty="0" err="1" smtClean="0">
                <a:hlinkClick r:id="rId2" action="ppaction://hlinkfile"/>
              </a:rPr>
              <a:t>SMARTboard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Practice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many electrons does an atom of Oxygen have?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many protons?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How many neutrons?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83" y="3500435"/>
            <a:ext cx="4434117" cy="335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64318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Atomic number = 8, that means it has 8 electrons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21481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8 electrons, that means there must be 8 protons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842337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Atomic mass – atomic number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16.0 – 8 = 8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8 neutrons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More Practice! </a:t>
            </a:r>
            <a:r>
              <a:rPr lang="en-US" b="1" dirty="0" smtClean="0">
                <a:solidFill>
                  <a:srgbClr val="00B0F0"/>
                </a:solidFill>
                <a:latin typeface="Broadway" pitchFamily="82" charset="0"/>
                <a:sym typeface="Wingdings" pitchFamily="2" charset="2"/>
              </a:rPr>
              <a:t> </a:t>
            </a:r>
            <a:r>
              <a:rPr lang="en-US" b="1" dirty="0" err="1" smtClean="0">
                <a:solidFill>
                  <a:srgbClr val="00B0F0"/>
                </a:solidFill>
                <a:latin typeface="Broadway" pitchFamily="82" charset="0"/>
                <a:sym typeface="Wingdings" pitchFamily="2" charset="2"/>
              </a:rPr>
              <a:t>yay</a:t>
            </a:r>
            <a:r>
              <a:rPr lang="en-US" b="1" dirty="0" smtClean="0">
                <a:solidFill>
                  <a:srgbClr val="00B0F0"/>
                </a:solidFill>
                <a:latin typeface="Broadway" pitchFamily="82" charset="0"/>
                <a:sym typeface="Wingdings" pitchFamily="2" charset="2"/>
              </a:rPr>
              <a:t>!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front page: “Unit B Matter and chemical change”</a:t>
            </a:r>
          </a:p>
          <a:p>
            <a:pPr lvl="1"/>
            <a:r>
              <a:rPr lang="en-US" dirty="0" smtClean="0"/>
              <a:t>Do the first three elements of each </a:t>
            </a:r>
            <a:r>
              <a:rPr lang="en-US" dirty="0" smtClean="0"/>
              <a:t>question</a:t>
            </a:r>
          </a:p>
          <a:p>
            <a:pPr lvl="2"/>
            <a:r>
              <a:rPr lang="en-US" dirty="0" smtClean="0"/>
              <a:t>HINT: ion charge…</a:t>
            </a:r>
            <a:endParaRPr lang="en-US" dirty="0" smtClean="0"/>
          </a:p>
          <a:p>
            <a:r>
              <a:rPr lang="en-US" dirty="0" smtClean="0"/>
              <a:t>Complete the back in full</a:t>
            </a:r>
          </a:p>
          <a:p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2.3 using periodic </a:t>
            </a:r>
            <a:r>
              <a:rPr lang="en-US" dirty="0" err="1" smtClean="0">
                <a:hlinkClick r:id="rId2" action="ppaction://hlinkfile"/>
              </a:rPr>
              <a:t>table.notebook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B0F0"/>
                </a:solidFill>
                <a:latin typeface="Broadway" pitchFamily="82" charset="0"/>
              </a:rPr>
              <a:t>Periodic Properties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7467600" cy="4525963"/>
          </a:xfrm>
        </p:spPr>
        <p:txBody>
          <a:bodyPr/>
          <a:lstStyle/>
          <a:p>
            <a:r>
              <a:rPr lang="en-CA" dirty="0" smtClean="0"/>
              <a:t>The periodic table also has certain characteristics in different regions of the periodic table.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Alkali Metals (group 1)</a:t>
            </a:r>
          </a:p>
          <a:p>
            <a:pPr lvl="1"/>
            <a:r>
              <a:rPr lang="en-CA" dirty="0" smtClean="0"/>
              <a:t>Alkaline Earth Metals (group 2)</a:t>
            </a:r>
          </a:p>
          <a:p>
            <a:pPr lvl="1"/>
            <a:r>
              <a:rPr lang="en-CA" dirty="0" smtClean="0"/>
              <a:t>Halogens (group 17)</a:t>
            </a:r>
          </a:p>
          <a:p>
            <a:pPr lvl="1"/>
            <a:r>
              <a:rPr lang="en-CA" dirty="0" smtClean="0"/>
              <a:t>Noble Gases (group 18)</a:t>
            </a:r>
          </a:p>
          <a:p>
            <a:pPr lvl="1"/>
            <a:r>
              <a:rPr lang="en-CA" dirty="0" smtClean="0"/>
              <a:t>Transition Metals</a:t>
            </a:r>
            <a:endParaRPr lang="en-US" dirty="0"/>
          </a:p>
        </p:txBody>
      </p:sp>
      <p:pic>
        <p:nvPicPr>
          <p:cNvPr id="4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947" y="0"/>
            <a:ext cx="524105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B0F0"/>
                </a:solidFill>
              </a:rPr>
              <a:t>Alkali Metals (</a:t>
            </a:r>
            <a:r>
              <a:rPr lang="en-CA" b="1" u="sng" dirty="0" smtClean="0">
                <a:solidFill>
                  <a:srgbClr val="00B0F0"/>
                </a:solidFill>
              </a:rPr>
              <a:t>Group 1</a:t>
            </a:r>
            <a:r>
              <a:rPr lang="en-CA" b="1" dirty="0" smtClean="0">
                <a:solidFill>
                  <a:srgbClr val="00B0F0"/>
                </a:solidFill>
              </a:rPr>
              <a:t>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428712"/>
            <a:ext cx="4067180" cy="542928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These are the metals in the first column of the periodic table</a:t>
            </a:r>
          </a:p>
          <a:p>
            <a:r>
              <a:rPr lang="en-CA" b="1" u="sng" dirty="0" smtClean="0"/>
              <a:t>MOST REACTIVE OF THE METALS</a:t>
            </a:r>
          </a:p>
          <a:p>
            <a:r>
              <a:rPr lang="en-CA" dirty="0" smtClean="0"/>
              <a:t>They are so reactive, that they react with air if they are exposed to it</a:t>
            </a:r>
          </a:p>
          <a:p>
            <a:r>
              <a:rPr lang="en-CA" dirty="0" smtClean="0"/>
              <a:t>They are soft shiny metals that usually combine with </a:t>
            </a:r>
            <a:r>
              <a:rPr lang="en-CA" dirty="0" err="1" smtClean="0"/>
              <a:t>nonmetals</a:t>
            </a:r>
            <a:r>
              <a:rPr lang="en-CA" dirty="0" smtClean="0"/>
              <a:t> in chemical compounds</a:t>
            </a:r>
          </a:p>
          <a:p>
            <a:r>
              <a:rPr lang="en-US" dirty="0" err="1" smtClean="0">
                <a:hlinkClick r:id="rId2" action="ppaction://hlinkfile"/>
              </a:rPr>
              <a:t>Brainiac</a:t>
            </a:r>
            <a:r>
              <a:rPr lang="en-US" dirty="0" smtClean="0">
                <a:hlinkClick r:id="rId2" action="ppaction://hlinkfile"/>
              </a:rPr>
              <a:t> Alkali Metals.wmv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524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857224" y="1285860"/>
            <a:ext cx="928694" cy="7858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 smtClean="0">
                <a:solidFill>
                  <a:srgbClr val="00B0F0"/>
                </a:solidFill>
                <a:latin typeface="Broadway" pitchFamily="82" charset="0"/>
              </a:rPr>
              <a:t>Alkaline Earth Metals (Group 2)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1600200"/>
            <a:ext cx="421005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These are the elements in the second column of the periodic table, and they are similar to the alkali metals, just not quite as reactive</a:t>
            </a:r>
          </a:p>
          <a:p>
            <a:r>
              <a:rPr lang="en-CA" dirty="0" smtClean="0"/>
              <a:t>They will react actively with water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7825"/>
            <a:ext cx="3524250" cy="499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928662" y="1000108"/>
            <a:ext cx="1643074" cy="12144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Halogens (Group 17)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Halogens are found in the second last column.</a:t>
            </a:r>
          </a:p>
          <a:p>
            <a:r>
              <a:rPr lang="en-US" dirty="0" smtClean="0"/>
              <a:t>They are generally a nasty bunch, most of them form toxic choking fumes.</a:t>
            </a:r>
          </a:p>
          <a:p>
            <a:r>
              <a:rPr lang="en-US" dirty="0" smtClean="0"/>
              <a:t>None of the Halogens can be found in nature in their elemental form. They are always found as “salts”</a:t>
            </a:r>
          </a:p>
          <a:p>
            <a:r>
              <a:rPr lang="en-US" dirty="0" smtClean="0"/>
              <a:t>MOST REACTIVE OF NON-METALS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20383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143504" y="1214422"/>
            <a:ext cx="92869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katherinefaulkner.files.wordpress.com/2009/05/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857232"/>
            <a:ext cx="2214578" cy="1659503"/>
          </a:xfrm>
          <a:prstGeom prst="rect">
            <a:avLst/>
          </a:prstGeom>
          <a:noFill/>
        </p:spPr>
      </p:pic>
      <p:pic>
        <p:nvPicPr>
          <p:cNvPr id="1030" name="Picture 6" descr="http://www.dreamstime.com/cartoon-toothpaste-toothbrush-thumb2887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714752"/>
            <a:ext cx="164307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00892" y="264318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Chlorine to sterilize a pool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542926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Sodium fluoride in toothpaste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Noble Gases (Group 18)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noble gases make up the last column in the periodic table.</a:t>
            </a:r>
          </a:p>
          <a:p>
            <a:r>
              <a:rPr lang="en-US" dirty="0" smtClean="0"/>
              <a:t>The noble gases are also called rare gas elements, and they all occur in nature as gases.</a:t>
            </a:r>
          </a:p>
          <a:p>
            <a:r>
              <a:rPr lang="en-US" dirty="0" smtClean="0"/>
              <a:t>MOST STABLE AND UNREACTIVE OF ALL ELEMENTS.</a:t>
            </a:r>
          </a:p>
          <a:p>
            <a:r>
              <a:rPr lang="en-US" dirty="0" smtClean="0"/>
              <a:t>They do not undergo chemical reactions. </a:t>
            </a:r>
          </a:p>
          <a:p>
            <a:pPr lvl="1"/>
            <a:r>
              <a:rPr lang="en-US" dirty="0" smtClean="0">
                <a:hlinkClick r:id="rId2" action="ppaction://hlinkfile"/>
              </a:rPr>
              <a:t>(See </a:t>
            </a:r>
            <a:r>
              <a:rPr lang="en-US" dirty="0" err="1" smtClean="0">
                <a:hlinkClick r:id="rId2" action="ppaction://hlinkfile"/>
              </a:rPr>
              <a:t>SMARTboard</a:t>
            </a:r>
            <a:r>
              <a:rPr lang="en-US" dirty="0" smtClean="0">
                <a:hlinkClick r:id="rId2" action="ppaction://hlinkfile"/>
              </a:rPr>
              <a:t> build an atom)</a:t>
            </a:r>
            <a:endParaRPr lang="en-US" dirty="0"/>
          </a:p>
        </p:txBody>
      </p:sp>
      <p:pic>
        <p:nvPicPr>
          <p:cNvPr id="31746" name="Picture 2" descr="http://farm4.static.flickr.com/3267/3234565456_8e6db9c4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oadway" pitchFamily="82" charset="0"/>
              </a:rPr>
              <a:t>Elements</a:t>
            </a:r>
            <a:endParaRPr lang="en-US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the compounds that compose our life are a combination of 115 basic building blocks called elements.</a:t>
            </a:r>
          </a:p>
          <a:p>
            <a:r>
              <a:rPr lang="en-US" dirty="0" smtClean="0"/>
              <a:t>Elements: </a:t>
            </a:r>
            <a:r>
              <a:rPr lang="en-US" b="1" u="sng" dirty="0" smtClean="0"/>
              <a:t>A substance that cannot be broken down into different kinds of matter.</a:t>
            </a:r>
          </a:p>
          <a:p>
            <a:r>
              <a:rPr lang="en-US" dirty="0" smtClean="0"/>
              <a:t>There are </a:t>
            </a:r>
            <a:r>
              <a:rPr lang="en-US" b="1" u="sng" dirty="0" smtClean="0"/>
              <a:t>90</a:t>
            </a:r>
            <a:r>
              <a:rPr lang="en-US" dirty="0" smtClean="0"/>
              <a:t> naturally occurring elements (such as gold, iron, calcium, hydrogen, etc.) and </a:t>
            </a:r>
            <a:r>
              <a:rPr lang="en-US" b="1" u="sng" dirty="0" smtClean="0"/>
              <a:t>25</a:t>
            </a:r>
            <a:r>
              <a:rPr lang="en-US" dirty="0" smtClean="0"/>
              <a:t> synthetic elements (man made: such as </a:t>
            </a:r>
            <a:r>
              <a:rPr lang="en-US" dirty="0" err="1" smtClean="0"/>
              <a:t>hasium</a:t>
            </a:r>
            <a:r>
              <a:rPr lang="en-US" dirty="0" smtClean="0"/>
              <a:t>, </a:t>
            </a:r>
            <a:r>
              <a:rPr lang="en-US" dirty="0" err="1" smtClean="0"/>
              <a:t>califorium</a:t>
            </a:r>
            <a:r>
              <a:rPr lang="en-US" dirty="0" smtClean="0"/>
              <a:t>, nobelium,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Transition Metals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4525963"/>
          </a:xfrm>
        </p:spPr>
        <p:txBody>
          <a:bodyPr/>
          <a:lstStyle/>
          <a:p>
            <a:r>
              <a:rPr lang="en-US" dirty="0" smtClean="0"/>
              <a:t>The transition metals are the metals located in the middle of the periodic table</a:t>
            </a:r>
          </a:p>
          <a:p>
            <a:r>
              <a:rPr lang="en-US" dirty="0" smtClean="0"/>
              <a:t>They are generally </a:t>
            </a:r>
            <a:r>
              <a:rPr lang="en-US" i="1" dirty="0" smtClean="0"/>
              <a:t>multivalent</a:t>
            </a:r>
            <a:endParaRPr lang="en-US" i="1" dirty="0"/>
          </a:p>
        </p:txBody>
      </p:sp>
      <p:pic>
        <p:nvPicPr>
          <p:cNvPr id="4" name="Picture 2" descr="http://www.chemeddl.org/collections/tsts/Periodic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36778"/>
            <a:ext cx="5929354" cy="352122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43702" y="3643314"/>
            <a:ext cx="2500298" cy="24288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Interactive Periodic Table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2852"/>
            <a:ext cx="7467600" cy="4525963"/>
          </a:xfrm>
        </p:spPr>
        <p:txBody>
          <a:bodyPr/>
          <a:lstStyle/>
          <a:p>
            <a:r>
              <a:rPr lang="en-US" dirty="0" smtClean="0"/>
              <a:t>The periodic table is divided into three main sections:</a:t>
            </a:r>
          </a:p>
          <a:p>
            <a:pPr lvl="1"/>
            <a:r>
              <a:rPr lang="en-US" b="1" u="sng" dirty="0" smtClean="0"/>
              <a:t>The metals</a:t>
            </a:r>
          </a:p>
          <a:p>
            <a:pPr lvl="1"/>
            <a:r>
              <a:rPr lang="en-US" b="1" u="sng" dirty="0" smtClean="0"/>
              <a:t>The non metals</a:t>
            </a:r>
          </a:p>
          <a:p>
            <a:pPr lvl="1"/>
            <a:r>
              <a:rPr lang="en-US" b="1" u="sng" dirty="0" smtClean="0"/>
              <a:t>And the metalloids</a:t>
            </a:r>
          </a:p>
        </p:txBody>
      </p:sp>
      <p:pic>
        <p:nvPicPr>
          <p:cNvPr id="37890" name="Picture 2" descr="http://www.cwu.edu/~cots/images/periodic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2662666"/>
            <a:ext cx="5429255" cy="4195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2928934"/>
            <a:ext cx="22860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one of these groups contains elements with similar chemical and physical properties.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178959" y="1607331"/>
            <a:ext cx="2928958" cy="257176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71934" y="1928802"/>
            <a:ext cx="3857652" cy="171451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2357430"/>
            <a:ext cx="2571768" cy="150019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oadway" pitchFamily="82" charset="0"/>
              </a:rPr>
              <a:t>Metals</a:t>
            </a:r>
            <a:endParaRPr lang="en-US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8579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Metals make up more than 75% of the elements in the periodic table</a:t>
            </a:r>
          </a:p>
          <a:p>
            <a:r>
              <a:rPr lang="en-US" dirty="0" smtClean="0">
                <a:hlinkClick r:id="rId2" action="ppaction://hlinkfile"/>
              </a:rPr>
              <a:t>Metals.asf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are characterized by the following physical properties: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b="1" u="sng" dirty="0" smtClean="0"/>
              <a:t>shiny (high luster)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b="1" u="sng" dirty="0" smtClean="0"/>
              <a:t>Usually solids at room temp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b="1" u="sng" dirty="0" smtClean="0"/>
              <a:t>Malleable (can be hammered, pounded, or pressed into different shapes without breaking.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b="1" u="sng" dirty="0" smtClean="0"/>
              <a:t>Ductile (can be drawn into thin sheets or wires without breaking)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b="1" u="sng" dirty="0" smtClean="0"/>
              <a:t>Good conductors of heat and electricity</a:t>
            </a:r>
          </a:p>
        </p:txBody>
      </p:sp>
      <p:pic>
        <p:nvPicPr>
          <p:cNvPr id="53250" name="Picture 2" descr="http://josephrichardson.net/images/sp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736"/>
            <a:ext cx="1624224" cy="1079173"/>
          </a:xfrm>
          <a:prstGeom prst="rect">
            <a:avLst/>
          </a:prstGeom>
          <a:noFill/>
        </p:spPr>
      </p:pic>
      <p:pic>
        <p:nvPicPr>
          <p:cNvPr id="53252" name="Picture 4" descr="http://www.beaducation.com/shop/images/copper_wire_sp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34" y="2928934"/>
            <a:ext cx="1436666" cy="143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Metals can be both reactive or inert	</a:t>
            </a:r>
          </a:p>
          <a:p>
            <a:pPr lvl="1"/>
            <a:r>
              <a:rPr lang="en-US" sz="3200" b="1" u="sng" dirty="0" smtClean="0"/>
              <a:t>Reactive: is normally unstable and readily undergoes violent changes</a:t>
            </a:r>
          </a:p>
          <a:p>
            <a:pPr lvl="2"/>
            <a:r>
              <a:rPr lang="en-US" sz="3200" dirty="0" smtClean="0">
                <a:hlinkClick r:id="rId2"/>
              </a:rPr>
              <a:t>Reactive Metals web link</a:t>
            </a:r>
            <a:endParaRPr lang="en-US" sz="3200" dirty="0" smtClean="0"/>
          </a:p>
          <a:p>
            <a:pPr lvl="1"/>
            <a:r>
              <a:rPr lang="en-US" sz="3200" b="1" u="sng" dirty="0" smtClean="0"/>
              <a:t>Inert: A substance that does not react with another substance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Non metals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15064" cy="51149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 action="ppaction://hlinkfile"/>
              </a:rPr>
              <a:t>Nonmetals.asf</a:t>
            </a:r>
            <a:endParaRPr lang="en-US" dirty="0" smtClean="0"/>
          </a:p>
          <a:p>
            <a:r>
              <a:rPr lang="en-US" dirty="0" smtClean="0"/>
              <a:t>There are 17 non metals in the periodic table</a:t>
            </a:r>
          </a:p>
          <a:p>
            <a:r>
              <a:rPr lang="en-US" dirty="0" smtClean="0"/>
              <a:t>In general, they can be categorized by 3 major physical properties: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u="sng" dirty="0" smtClean="0"/>
              <a:t>They DO NOT have luster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u="sng" dirty="0" smtClean="0"/>
              <a:t>Usually gases at room temperature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b="1" u="sng" dirty="0" smtClean="0"/>
              <a:t>Poor conductors of heat and electricity</a:t>
            </a:r>
            <a:endParaRPr lang="en-US" b="1" u="sng" dirty="0"/>
          </a:p>
        </p:txBody>
      </p:sp>
      <p:pic>
        <p:nvPicPr>
          <p:cNvPr id="54274" name="Picture 2" descr="http://howgoodisthat.files.wordpress.com/2009/03/he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66950" cy="3333750"/>
          </a:xfrm>
          <a:prstGeom prst="rect">
            <a:avLst/>
          </a:prstGeom>
          <a:noFill/>
        </p:spPr>
      </p:pic>
      <p:pic>
        <p:nvPicPr>
          <p:cNvPr id="54276" name="Picture 4" descr="http://www.layersmagazine.com/images/tutorials/design/ait_tutorials/neo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516" y="4214818"/>
            <a:ext cx="2860794" cy="24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Metalloids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72072"/>
          </a:xfrm>
        </p:spPr>
        <p:txBody>
          <a:bodyPr/>
          <a:lstStyle/>
          <a:p>
            <a:r>
              <a:rPr lang="en-US" dirty="0" smtClean="0"/>
              <a:t>The metalloids are B, Si, </a:t>
            </a:r>
            <a:r>
              <a:rPr lang="en-US" dirty="0" err="1" smtClean="0"/>
              <a:t>Ge</a:t>
            </a:r>
            <a:r>
              <a:rPr lang="en-US" dirty="0" smtClean="0"/>
              <a:t>, As, </a:t>
            </a:r>
            <a:r>
              <a:rPr lang="en-US" dirty="0" err="1" smtClean="0"/>
              <a:t>Sb</a:t>
            </a:r>
            <a:r>
              <a:rPr lang="en-US" dirty="0" smtClean="0"/>
              <a:t>, Te, Po and At</a:t>
            </a:r>
          </a:p>
          <a:p>
            <a:r>
              <a:rPr lang="en-US" dirty="0" smtClean="0"/>
              <a:t>The members of this group are the least uniform in character.</a:t>
            </a:r>
          </a:p>
          <a:p>
            <a:r>
              <a:rPr lang="en-US" dirty="0" smtClean="0"/>
              <a:t>Many of them are known as semiconductors.</a:t>
            </a:r>
          </a:p>
          <a:p>
            <a:pPr lvl="1"/>
            <a:r>
              <a:rPr lang="en-US" dirty="0" smtClean="0"/>
              <a:t>Semiconductors- </a:t>
            </a:r>
            <a:r>
              <a:rPr lang="en-US" b="1" u="sng" dirty="0" smtClean="0"/>
              <a:t>are NOT as good at conducting as the metals, but they are better conductors than the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Broadway" pitchFamily="82" charset="0"/>
              </a:rPr>
              <a:t>The Periodic Table</a:t>
            </a:r>
            <a:endParaRPr lang="en-US" b="1" dirty="0">
              <a:solidFill>
                <a:srgbClr val="00B0F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6072230" cy="535785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Demitri</a:t>
            </a:r>
            <a:r>
              <a:rPr lang="en-US" dirty="0" smtClean="0"/>
              <a:t> Mendeleev came up with the first version of the periodic table in 1864</a:t>
            </a:r>
          </a:p>
          <a:p>
            <a:r>
              <a:rPr lang="en-US" dirty="0" smtClean="0"/>
              <a:t>The periodic table is organized by listing elements in order of increasing atomic number</a:t>
            </a:r>
          </a:p>
          <a:p>
            <a:r>
              <a:rPr lang="en-US" dirty="0" smtClean="0"/>
              <a:t>It is divided into </a:t>
            </a:r>
          </a:p>
          <a:p>
            <a:pPr lvl="1"/>
            <a:r>
              <a:rPr lang="en-US" b="1" i="1" dirty="0" smtClean="0"/>
              <a:t>vertical columns </a:t>
            </a:r>
            <a:r>
              <a:rPr lang="en-US" dirty="0" smtClean="0"/>
              <a:t>called </a:t>
            </a:r>
            <a:r>
              <a:rPr lang="en-US" b="1" i="1" dirty="0" smtClean="0"/>
              <a:t>groups</a:t>
            </a:r>
            <a:r>
              <a:rPr lang="en-US" dirty="0" smtClean="0"/>
              <a:t> or </a:t>
            </a:r>
            <a:r>
              <a:rPr lang="en-US" b="1" i="1" dirty="0" smtClean="0"/>
              <a:t>families</a:t>
            </a:r>
            <a:endParaRPr lang="en-US" dirty="0" smtClean="0"/>
          </a:p>
          <a:p>
            <a:pPr lvl="1"/>
            <a:r>
              <a:rPr lang="en-US" b="1" i="1" dirty="0" smtClean="0"/>
              <a:t>horizontal</a:t>
            </a:r>
            <a:r>
              <a:rPr lang="en-US" b="1" dirty="0" smtClean="0"/>
              <a:t> </a:t>
            </a:r>
            <a:r>
              <a:rPr lang="en-US" b="1" i="1" dirty="0" smtClean="0"/>
              <a:t>rows</a:t>
            </a:r>
            <a:r>
              <a:rPr lang="en-US" b="1" dirty="0" smtClean="0"/>
              <a:t> </a:t>
            </a:r>
            <a:r>
              <a:rPr lang="en-US" dirty="0" smtClean="0"/>
              <a:t>called </a:t>
            </a:r>
            <a:r>
              <a:rPr lang="en-US" b="1" i="1" dirty="0" smtClean="0"/>
              <a:t>periods </a:t>
            </a:r>
            <a:endParaRPr lang="en-US" b="1" i="1" dirty="0"/>
          </a:p>
        </p:txBody>
      </p:sp>
      <p:pic>
        <p:nvPicPr>
          <p:cNvPr id="56322" name="Picture 2" descr="http://mwhcp-per7.wikispaces.com/file/view/mendeleev.jpg/95097406/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14422"/>
            <a:ext cx="2619375" cy="3657600"/>
          </a:xfrm>
          <a:prstGeom prst="rect">
            <a:avLst/>
          </a:prstGeom>
          <a:noFill/>
        </p:spPr>
      </p:pic>
      <p:pic>
        <p:nvPicPr>
          <p:cNvPr id="6146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142984"/>
            <a:ext cx="7343775" cy="5505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571744"/>
            <a:ext cx="1285884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P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E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R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I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O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D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8662" y="3714752"/>
            <a:ext cx="71438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6182" y="1285860"/>
            <a:ext cx="307183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2000" b="1" cap="all" dirty="0" smtClean="0">
                <a:solidFill>
                  <a:schemeClr val="bg1"/>
                </a:solidFill>
              </a:rPr>
              <a:t>Groups or Families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035553" y="1893083"/>
            <a:ext cx="500860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4291"/>
            <a:ext cx="7467600" cy="2286016"/>
          </a:xfrm>
        </p:spPr>
        <p:txBody>
          <a:bodyPr/>
          <a:lstStyle/>
          <a:p>
            <a:r>
              <a:rPr lang="en-US" dirty="0" smtClean="0"/>
              <a:t>Every element on the periodic table is in it’s own box</a:t>
            </a:r>
          </a:p>
          <a:p>
            <a:r>
              <a:rPr lang="en-US" dirty="0" smtClean="0"/>
              <a:t>Each box has the same information on it.</a:t>
            </a:r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271" y="2143116"/>
            <a:ext cx="5754927" cy="43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451</TotalTime>
  <Words>899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Organizing the Elements &amp; The periodic  table today</vt:lpstr>
      <vt:lpstr>Elements</vt:lpstr>
      <vt:lpstr>Slide 3</vt:lpstr>
      <vt:lpstr>Metals</vt:lpstr>
      <vt:lpstr>Slide 5</vt:lpstr>
      <vt:lpstr>Non metals</vt:lpstr>
      <vt:lpstr>Metalloids</vt:lpstr>
      <vt:lpstr>The Periodic Table</vt:lpstr>
      <vt:lpstr>Slide 9</vt:lpstr>
      <vt:lpstr>Slide 10</vt:lpstr>
      <vt:lpstr>Atomic mass vs. Mass number</vt:lpstr>
      <vt:lpstr>How to solve number of protons, neutrons, electrons</vt:lpstr>
      <vt:lpstr>Practice</vt:lpstr>
      <vt:lpstr>More Practice!  yay!</vt:lpstr>
      <vt:lpstr>Periodic Properties</vt:lpstr>
      <vt:lpstr>Alkali Metals (Group 1)</vt:lpstr>
      <vt:lpstr>Alkaline Earth Metals (Group 2)</vt:lpstr>
      <vt:lpstr>Halogens (Group 17)</vt:lpstr>
      <vt:lpstr>Noble Gases (Group 18)</vt:lpstr>
      <vt:lpstr>Transition Metals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</dc:creator>
  <cp:lastModifiedBy>GPCSD</cp:lastModifiedBy>
  <cp:revision>50</cp:revision>
  <dcterms:created xsi:type="dcterms:W3CDTF">2009-10-15T00:26:15Z</dcterms:created>
  <dcterms:modified xsi:type="dcterms:W3CDTF">2010-03-17T16:05:10Z</dcterms:modified>
</cp:coreProperties>
</file>