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585" autoAdjust="0"/>
  </p:normalViewPr>
  <p:slideViewPr>
    <p:cSldViewPr>
      <p:cViewPr varScale="1">
        <p:scale>
          <a:sx n="68" d="100"/>
          <a:sy n="68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67FE5-96AC-41F5-BA7C-BDD8169D6139}" type="datetimeFigureOut">
              <a:rPr lang="en-US" smtClean="0"/>
              <a:t>11/15/2009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9DF47-86E9-40DF-A205-0414FE2AA2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43A2-2111-4225-A20A-ED0C609A2B28}" type="datetimeFigureOut">
              <a:rPr lang="en-US" smtClean="0"/>
              <a:t>11/15/2009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59E5-BA4F-41F4-B1A6-AB9E3154BB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5685E-7EEC-4C35-B6A3-62B2F8408E0B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D470A-BF8C-4931-8CB8-DF1B7D0748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a/imgres?imgurl=http://www.ewg.org/reports/everybreathyoutake/plane.gif&amp;imgrefurl=http://www.ewg.org/reports/everybreathyoutake/everybreathpr.html&amp;h=306&amp;w=381&amp;sz=30&amp;hl=en&amp;start=8&amp;tbnid=1FCC45IsYMGnXM:&amp;tbnh=99&amp;tbnw=123&amp;prev=/images?q=pesticides&amp;svnum=10&amp;hl=en&amp;lr=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oswego.edu/~ouellett/dead%20fish%20L.N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hyperlink" Target="http://images.google.ca/imgres?imgurl=http://www.co.davis.ut.us/images/health/family_community/communicable_disease/west_nile_virus/spray_can.jpg&amp;imgrefurl=http://www.co.davis.ut.us/health/family_community/communicable_disease/west_nile_virus/repellent_information.cfm&amp;h=179&amp;w=189&amp;sz=14&amp;hl=en&amp;start=32&amp;tbnid=qo3gTB-rS68dxM:&amp;tbnh=98&amp;tbnw=103&amp;prev=/images?q=spray+can&amp;start=20&amp;ndsp=20&amp;svnum=10&amp;hl=en&amp;lr=&amp;sa=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ages.google.ca/imgres?imgurl=http://www.bbc.co.uk/homes/images/diy/paint_calculator.jpg&amp;imgrefurl=http://www.bbc.co.uk/homes/diy/paintcalculator.shtml&amp;h=193&amp;w=300&amp;sz=8&amp;hl=en&amp;start=6&amp;tbnid=1UrSDkytKoFiaM:&amp;tbnh=75&amp;tbnw=116&amp;prev=/images?q=paint&amp;svnum=10&amp;hl=en&amp;lr=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a/imgres?imgurl=http://hort.ufl.edu/gt/fertilizers/fertilizers001.jpg&amp;imgrefurl=http://hort.ufl.edu/gt/fertilizers/fertilizers.htm&amp;h=221&amp;w=383&amp;sz=36&amp;hl=en&amp;start=7&amp;tbnid=xdf3lQ7OFZQqGM:&amp;tbnh=71&amp;tbnw=123&amp;prev=/images?q=fertilizers&amp;svnum=10&amp;hl=en&amp;lr=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google.ca/imgres?imgurl=http://www.kenmorewater.com/website/problems/drinking-water/corroded-pipe.jpg&amp;imgrefurl=http://www.kenmorewater.com/website/problems/drinking-water/hydrogen-sulfide/hydrogen-sulfide-information.html&amp;h=200&amp;w=200&amp;sz=6&amp;hl=en&amp;start=2&amp;tbnid=2v7_NdKQcxSHTM:&amp;tbnh=104&amp;tbnw=104&amp;prev=/images?q=corroded+pipes&amp;svnum=10&amp;hl=en&amp;lr=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457200" y="1905000"/>
            <a:ext cx="7772400" cy="993775"/>
          </a:xfrm>
          <a:noFill/>
          <a:ln/>
        </p:spPr>
        <p:txBody>
          <a:bodyPr>
            <a:noAutofit/>
          </a:bodyPr>
          <a:lstStyle/>
          <a:p>
            <a:r>
              <a:rPr lang="en-US" sz="5400" u="sng" dirty="0">
                <a:solidFill>
                  <a:srgbClr val="FF3399"/>
                </a:solidFill>
              </a:rPr>
              <a:t>Section </a:t>
            </a:r>
            <a:r>
              <a:rPr lang="en-US" sz="5400" u="sng" dirty="0" smtClean="0">
                <a:solidFill>
                  <a:srgbClr val="FF3399"/>
                </a:solidFill>
              </a:rPr>
              <a:t>2.1</a:t>
            </a:r>
            <a:endParaRPr lang="en-US" sz="5400" u="sng" dirty="0">
              <a:solidFill>
                <a:srgbClr val="FF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Monitoring water quality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90600"/>
            <a:ext cx="84475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</a:rPr>
              <a:t>Ozone:  protects Earth’s surface from the Sun’s ultraviolet</a:t>
            </a:r>
          </a:p>
          <a:p>
            <a:r>
              <a:rPr lang="en-US" sz="2400" b="1" dirty="0">
                <a:solidFill>
                  <a:srgbClr val="FF3399"/>
                </a:solidFill>
              </a:rPr>
              <a:t> radiation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43000" y="4953000"/>
            <a:ext cx="75303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66"/>
                </a:solidFill>
              </a:rPr>
              <a:t>Monitoring:  Keeping track of something for a special</a:t>
            </a:r>
          </a:p>
          <a:p>
            <a:r>
              <a:rPr lang="en-US" sz="2400" dirty="0">
                <a:solidFill>
                  <a:srgbClr val="CC0066"/>
                </a:solidFill>
              </a:rPr>
              <a:t>purpose.  In this unit it pertains to protecting water and</a:t>
            </a:r>
          </a:p>
          <a:p>
            <a:r>
              <a:rPr lang="en-US" sz="2400" dirty="0">
                <a:solidFill>
                  <a:srgbClr val="CC0066"/>
                </a:solidFill>
              </a:rPr>
              <a:t>air 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1210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Acidity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7503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As the acidity increases, the diversity of plants and animals that</a:t>
            </a:r>
          </a:p>
          <a:p>
            <a:r>
              <a:rPr lang="en-US" sz="2200" dirty="0">
                <a:solidFill>
                  <a:srgbClr val="FF3399"/>
                </a:solidFill>
              </a:rPr>
              <a:t>live in this water decreases.  Most fish disappear if the water’s</a:t>
            </a:r>
          </a:p>
          <a:p>
            <a:r>
              <a:rPr lang="en-US" sz="2200" dirty="0">
                <a:solidFill>
                  <a:srgbClr val="FF3399"/>
                </a:solidFill>
              </a:rPr>
              <a:t>pH falls to 4.5.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dirty="0">
                <a:solidFill>
                  <a:srgbClr val="FF3399"/>
                </a:solidFill>
              </a:rPr>
              <a:t>Acidic deposition is a major problem wherever the soil and water</a:t>
            </a:r>
          </a:p>
          <a:p>
            <a:r>
              <a:rPr lang="en-US" sz="2200" dirty="0">
                <a:solidFill>
                  <a:srgbClr val="FF3399"/>
                </a:solidFill>
              </a:rPr>
              <a:t>lack natural bases to neutralize acidic precipitation.  As a result,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forests and lakes have been damaged.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dirty="0">
                <a:solidFill>
                  <a:srgbClr val="FF3399"/>
                </a:solidFill>
              </a:rPr>
              <a:t>Spring Acid Shock:  Concentration of acid that can dramatically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lower the pH of the water in a pond, slough, lake, or river for a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short period of time;  occurs in areas where acid precipitation is a</a:t>
            </a:r>
          </a:p>
          <a:p>
            <a:r>
              <a:rPr lang="en-US" sz="2200" dirty="0">
                <a:solidFill>
                  <a:srgbClr val="FF3399"/>
                </a:solidFill>
              </a:rPr>
              <a:t>problem and acidic deposits build up in ice and snow in the winter;  in</a:t>
            </a:r>
          </a:p>
          <a:p>
            <a:r>
              <a:rPr lang="en-US" sz="2200" dirty="0">
                <a:solidFill>
                  <a:srgbClr val="FF3399"/>
                </a:solidFill>
              </a:rPr>
              <a:t>spring, when the ice and snow melt, the acid melt water flows into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aquatic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1650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Pesticides</a:t>
            </a:r>
          </a:p>
        </p:txBody>
      </p:sp>
      <p:pic>
        <p:nvPicPr>
          <p:cNvPr id="16390" name="Picture 6" descr="pestic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8117552" cy="5382013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990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09600" y="990600"/>
            <a:ext cx="1650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Pesticides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7525" y="2501900"/>
            <a:ext cx="83010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The problem arises when insects produce more than one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generation in a season.  One of those generations may become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immune to a pesticide and the following season a stronger poison</a:t>
            </a:r>
          </a:p>
          <a:p>
            <a:r>
              <a:rPr lang="en-US" sz="2200" dirty="0">
                <a:solidFill>
                  <a:srgbClr val="FF3399"/>
                </a:solidFill>
              </a:rPr>
              <a:t>must be created.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7525" y="4025900"/>
            <a:ext cx="8643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 In other instances, the poison, even though it lasts a short time in</a:t>
            </a:r>
          </a:p>
          <a:p>
            <a:r>
              <a:rPr lang="en-US" sz="2200" dirty="0">
                <a:solidFill>
                  <a:srgbClr val="FF3399"/>
                </a:solidFill>
              </a:rPr>
              <a:t>the environment, remains in the tissues of organisms, causing harm.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17525" y="4940300"/>
            <a:ext cx="80502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 Another problems occurs when pesticides combine in water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creating a new toxin, poison.  Toxicity describes how poisonous</a:t>
            </a:r>
          </a:p>
          <a:p>
            <a:r>
              <a:rPr lang="en-US" sz="2200" dirty="0">
                <a:solidFill>
                  <a:srgbClr val="FF3399"/>
                </a:solidFill>
              </a:rPr>
              <a:t>a substance is.</a:t>
            </a:r>
          </a:p>
        </p:txBody>
      </p:sp>
      <p:pic>
        <p:nvPicPr>
          <p:cNvPr id="17421" name="Picture 13" descr="pla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"/>
            <a:ext cx="1828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48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67  0.017 -0.08667  C 0.034 -0.15733  0.061 -0.18533  0.1 -0.18533  C 0.12 -0.18533  0.138 -0.17467  0.152 -0.15733  C 0.162 -0.14533  0.174 -0.13867  0.187 -0.13867  C 0.212 -0.13867  0.233 -0.16267  0.241 -0.19733  C 0.241 -0.19733  0.25 -0.23867  0.25 -0.23867  C 0.25 -0.23867  0.232 -0.15067  0.232 -0.15067  C 0.215 -0.08133  0.188 -0.05333  0.15 -0.05333  C 0.13 -0.05333  0.111 -0.064  0.096 -0.08267  C 0.087 -0.09333  0.075 -0.1  0.063 -0.1  C 0.038 -0.1  0.017 -0.076  0.009 -0.04133  C 0.009 -0.04133  0 0  0 0  Z" pathEditMode="relative" ptsTypes="">
                                      <p:cBhvr>
                                        <p:cTn id="7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7067  0.007 0.16933  0.025 0.168  C 0.051 0.168  0.053 -0.16267  0.084 -0.164  C 0.112 -0.164  0.097 0.12533  0.124 0.124  C 0.152 0.124  0.137 -0.08533  0.167 -0.08533  C 0.194 -0.08533  0.179 0.056  0.203 0.056  C 0.226 0.056  0.214 -0.052  0.235 -0.052  C 0.247 -0.052  0.248 -0.02267  0.249 0  E" pathEditMode="relative" ptsTypes="">
                                      <p:cBhvr>
                                        <p:cTn id="110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chfa_03_img06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04800" y="231775"/>
            <a:ext cx="1650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Pesticides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3048000"/>
            <a:ext cx="91487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99"/>
                </a:solidFill>
              </a:rPr>
              <a:t>In the past many pesticides remained in the environment longer </a:t>
            </a:r>
          </a:p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99"/>
                </a:solidFill>
              </a:rPr>
              <a:t>than they were needed.  Today most pesticides last only a growing </a:t>
            </a:r>
          </a:p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99"/>
                </a:solidFill>
              </a:rPr>
              <a:t>season and then are broken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293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Measuring Toxicity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797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Toxins or poisons are substances that produce serious health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problems or death when introduced into an organism.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28800" y="2514600"/>
            <a:ext cx="5368925" cy="1470025"/>
          </a:xfrm>
          <a:prstGeom prst="rect">
            <a:avLst/>
          </a:prstGeom>
          <a:noFill/>
          <a:ln w="38100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LD50:  is the amount of a substance that</a:t>
            </a:r>
          </a:p>
          <a:p>
            <a:r>
              <a:rPr lang="en-US" sz="2200" dirty="0">
                <a:solidFill>
                  <a:srgbClr val="FF3399"/>
                </a:solidFill>
              </a:rPr>
              <a:t>causes 50% of a group of test animals</a:t>
            </a:r>
          </a:p>
          <a:p>
            <a:r>
              <a:rPr lang="en-US" sz="2200" dirty="0">
                <a:solidFill>
                  <a:srgbClr val="FF3399"/>
                </a:solidFill>
              </a:rPr>
              <a:t>to die if they are given a specified dose of</a:t>
            </a:r>
          </a:p>
          <a:p>
            <a:r>
              <a:rPr lang="en-US" sz="2200" dirty="0">
                <a:solidFill>
                  <a:srgbClr val="FF3399"/>
                </a:solidFill>
              </a:rPr>
              <a:t>the substance all at once.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93725" y="5092700"/>
            <a:ext cx="80645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LD 50 testing allows scientists to compare toxicity because they</a:t>
            </a:r>
          </a:p>
          <a:p>
            <a:r>
              <a:rPr lang="en-US" sz="2200" dirty="0">
                <a:solidFill>
                  <a:srgbClr val="FF3399"/>
                </a:solidFill>
              </a:rPr>
              <a:t>are comparing the dosage that will produce the same outcome:</a:t>
            </a:r>
          </a:p>
          <a:p>
            <a:r>
              <a:rPr lang="en-US" sz="2200" dirty="0">
                <a:solidFill>
                  <a:srgbClr val="FF3399"/>
                </a:solidFill>
              </a:rPr>
              <a:t>Death.</a:t>
            </a:r>
          </a:p>
        </p:txBody>
      </p:sp>
      <p:pic>
        <p:nvPicPr>
          <p:cNvPr id="18441" name="Picture 9" descr="dead%2520fish%252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60775"/>
            <a:ext cx="1371600" cy="1044575"/>
          </a:xfrm>
          <a:prstGeom prst="rect">
            <a:avLst/>
          </a:prstGeom>
          <a:noFill/>
        </p:spPr>
      </p:pic>
      <p:pic>
        <p:nvPicPr>
          <p:cNvPr id="18443" name="Picture 11" descr="spray_ca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531311">
            <a:off x="7696200" y="152400"/>
            <a:ext cx="904875" cy="86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4791 C -0.00556 -0.05162 -0.01528 -0.04861 -0.02448 -0.04236 C -0.02535 -0.04051 -0.02605 -0.03819 -0.02726 -0.0368 C -0.02969 -0.03379 -0.03559 -0.02939 -0.03559 -0.02916 C -0.03924 -0.03055 -0.04341 -0.03055 -0.04671 -0.0331 C -0.0507 -0.03611 -0.05608 -0.05115 -0.06059 -0.05717 C -0.06112 -0.05902 -0.06077 -0.06157 -0.06198 -0.06273 C -0.06441 -0.06504 -0.07032 -0.06643 -0.07032 -0.0662 C -0.08212 -0.0625 -0.08733 -0.0493 -0.09532 -0.03865 C -0.09723 -0.03125 -0.09879 -0.02824 -0.10365 -0.02384 C -0.10799 -0.01504 -0.1099 -0.0162 -0.11754 -0.01828 C -0.12657 -0.03611 -0.1132 -0.00787 -0.12171 -0.0331 C -0.12309 -0.03726 -0.12726 -0.04421 -0.12726 -0.04398 C -0.12987 -0.05787 -0.13612 -0.06389 -0.14532 -0.07014 C -0.15174 -0.06875 -0.15487 -0.06967 -0.15921 -0.06273 C -0.16007 -0.06134 -0.16007 -0.05902 -0.16059 -0.05717 C -0.1632 -0.0493 -0.16493 -0.04652 -0.16893 -0.03865 C -0.17518 -0.02592 -0.16754 -0.02939 -0.17587 -0.02384 C -0.17726 -0.02291 -0.17865 -0.02268 -0.18004 -0.02199 C -0.1823 -0.02314 -0.18542 -0.02314 -0.18698 -0.02569 C -0.18889 -0.0287 -0.18889 -0.0331 -0.18976 -0.0368 C -0.19028 -0.03865 -0.19115 -0.04236 -0.19115 -0.04213 C -0.19167 -0.05902 -0.18403 -0.08912 -0.19948 -0.09606 C -0.21337 -0.08865 -0.22466 -0.07314 -0.23143 -0.05532 C -0.23195 -0.0493 -0.2323 -0.04305 -0.23282 -0.0368 C -0.23316 -0.0331 -0.2323 -0.02824 -0.23421 -0.02569 C -0.23542 -0.02407 -0.23629 -0.02916 -0.23698 -0.03125 C -0.23768 -0.0331 -0.23785 -0.03495 -0.23837 -0.0368 C -0.24063 -0.05787 -0.24132 -0.09189 -0.25921 -0.09976 C -0.26459 -0.09745 -0.26598 -0.09421 -0.26754 -0.0868 C -0.26858 -0.08194 -0.27032 -0.07199 -0.27032 -0.07176 C -0.27084 -0.06458 -0.26945 -0.05671 -0.27171 -0.05 C -0.27344 -0.04467 -0.2941 -0.04074 -0.29532 -0.04051 C -0.30591 -0.03588 -0.3007 -0.03611 -0.31059 -0.03865 C -0.31285 -0.04305 -0.31598 -0.04676 -0.31754 -0.05162 C -0.31893 -0.05648 -0.32032 -0.06643 -0.32032 -0.0662 C -0.32188 -0.09444 -0.31875 -0.09236 -0.33559 -0.09791 C -0.34063 -0.09722 -0.34584 -0.09745 -0.35087 -0.09606 C -0.3625 -0.09305 -0.36355 -0.07523 -0.36893 -0.06458 C -0.37257 -0.04467 -0.37344 -0.04514 -0.38559 -0.0331 C -0.38889 -0.03379 -0.39237 -0.0331 -0.39532 -0.03495 C -0.39688 -0.03588 -0.39705 -0.03889 -0.39809 -0.04051 C -0.40348 -0.0493 -0.40625 -0.05671 -0.41059 -0.06643 C -0.4125 -0.08217 -0.41233 -0.09768 -0.42309 -0.10717 C -0.42917 -0.09907 -0.42813 -0.09421 -0.43004 -0.0831 C -0.43264 -0.06782 -0.43473 -0.05347 -0.43837 -0.03865 C -0.44011 -0.03148 -0.44202 -0.01828 -0.44948 -0.01828 " pathEditMode="relative" rAng="0" ptsTypes="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2123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Heavy Metals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8610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Heavy metals: metals that have a density of 5 g/cm</a:t>
            </a:r>
            <a:r>
              <a:rPr lang="en-US" sz="2200" baseline="30000" dirty="0">
                <a:solidFill>
                  <a:srgbClr val="FF3399"/>
                </a:solidFill>
              </a:rPr>
              <a:t>3</a:t>
            </a:r>
            <a:r>
              <a:rPr lang="en-US" sz="2200" dirty="0">
                <a:solidFill>
                  <a:srgbClr val="FF3399"/>
                </a:solidFill>
              </a:rPr>
              <a:t> or higher (e.g.,</a:t>
            </a:r>
          </a:p>
          <a:p>
            <a:r>
              <a:rPr lang="en-US" sz="2200" dirty="0">
                <a:solidFill>
                  <a:srgbClr val="FF3399"/>
                </a:solidFill>
              </a:rPr>
              <a:t>copper, zinc, lead, mercury, cadmium, nickel);  heavy metals are</a:t>
            </a:r>
          </a:p>
          <a:p>
            <a:r>
              <a:rPr lang="en-US" sz="2200" dirty="0">
                <a:solidFill>
                  <a:srgbClr val="FF3399"/>
                </a:solidFill>
              </a:rPr>
              <a:t>one type if substance monitored to determine water quality.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842486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Many of these metals occur naturally in rocks, soil and sometimes</a:t>
            </a:r>
          </a:p>
          <a:p>
            <a:r>
              <a:rPr lang="en-US" sz="2200" dirty="0">
                <a:solidFill>
                  <a:srgbClr val="FF3399"/>
                </a:solidFill>
              </a:rPr>
              <a:t>in water.  Other times they are taken from the environment from</a:t>
            </a:r>
          </a:p>
          <a:p>
            <a:r>
              <a:rPr lang="en-US" sz="2200" dirty="0">
                <a:solidFill>
                  <a:srgbClr val="FF3399"/>
                </a:solidFill>
              </a:rPr>
              <a:t>fertilizers, lead in pipes, paint, etc. </a:t>
            </a:r>
          </a:p>
        </p:txBody>
      </p:sp>
      <p:pic>
        <p:nvPicPr>
          <p:cNvPr id="19464" name="Picture 8" descr="paint_calculat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-12000"/>
          </a:blip>
          <a:srcRect/>
          <a:stretch>
            <a:fillRect/>
          </a:stretch>
        </p:blipFill>
        <p:spPr bwMode="auto">
          <a:xfrm>
            <a:off x="381000" y="4571999"/>
            <a:ext cx="1905000" cy="1456765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19466" name="Picture 10" descr="corroded-pip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648200"/>
            <a:ext cx="2032000" cy="182880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19468" name="Picture 12" descr="fertilizers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343400"/>
            <a:ext cx="2904907" cy="167640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752600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Practice</a:t>
            </a:r>
          </a:p>
          <a:p>
            <a:endParaRPr lang="en-US" sz="4400" b="1" dirty="0" smtClean="0"/>
          </a:p>
          <a:p>
            <a:r>
              <a:rPr lang="en-US" sz="4400" dirty="0" smtClean="0"/>
              <a:t>Page 224</a:t>
            </a:r>
          </a:p>
          <a:p>
            <a:r>
              <a:rPr lang="en-US" sz="4400" dirty="0" smtClean="0"/>
              <a:t>Numbers 1-8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65125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4435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2.1  Monitoring Water Quality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5912" y="1828800"/>
            <a:ext cx="88280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Water quality is determined according to what the water is used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for.  Both provincial and federal governments set guidelines for</a:t>
            </a:r>
          </a:p>
          <a:p>
            <a:r>
              <a:rPr lang="en-US" sz="2400" dirty="0">
                <a:solidFill>
                  <a:srgbClr val="FF3399"/>
                </a:solidFill>
              </a:rPr>
              <a:t>water quality.</a:t>
            </a:r>
          </a:p>
          <a:p>
            <a:endParaRPr lang="en-US" sz="2400" dirty="0">
              <a:solidFill>
                <a:srgbClr val="FF3399"/>
              </a:solidFill>
            </a:endParaRP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3399"/>
                </a:solidFill>
              </a:rPr>
              <a:t>  human drinking water</a:t>
            </a: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3399"/>
                </a:solidFill>
              </a:rPr>
              <a:t>  recreation such as swimming</a:t>
            </a: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3399"/>
                </a:solidFill>
              </a:rPr>
              <a:t>  livestock drinking water</a:t>
            </a: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3399"/>
                </a:solidFill>
              </a:rPr>
              <a:t>  irrigation</a:t>
            </a: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400" dirty="0">
                <a:solidFill>
                  <a:srgbClr val="FF3399"/>
                </a:solidFill>
              </a:rPr>
              <a:t>  protection of aquatic life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49262" y="5670550"/>
            <a:ext cx="8694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Scientists and technicians make sure that these guidelines are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being met by monitoring water quality, using both </a:t>
            </a:r>
            <a:r>
              <a:rPr lang="en-US" sz="2400" dirty="0">
                <a:solidFill>
                  <a:srgbClr val="0099FF"/>
                </a:solidFill>
              </a:rPr>
              <a:t>biological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and </a:t>
            </a:r>
            <a:r>
              <a:rPr lang="en-US" sz="2400" dirty="0">
                <a:solidFill>
                  <a:srgbClr val="0099FF"/>
                </a:solidFill>
              </a:rPr>
              <a:t>chemical indicators</a:t>
            </a:r>
            <a:r>
              <a:rPr lang="en-US" sz="2400" dirty="0">
                <a:solidFill>
                  <a:srgbClr val="FF3399"/>
                </a:solidFill>
              </a:rPr>
              <a:t>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089525" y="2093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130" name="Picture 10" descr="42-153514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667000"/>
            <a:ext cx="1295400" cy="1943100"/>
          </a:xfrm>
          <a:prstGeom prst="rect">
            <a:avLst/>
          </a:prstGeom>
          <a:noFill/>
        </p:spPr>
      </p:pic>
      <p:pic>
        <p:nvPicPr>
          <p:cNvPr id="5132" name="Picture 12" descr="108-017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971800"/>
            <a:ext cx="1943100" cy="1295400"/>
          </a:xfrm>
          <a:prstGeom prst="rect">
            <a:avLst/>
          </a:prstGeom>
          <a:noFill/>
        </p:spPr>
      </p:pic>
      <p:pic>
        <p:nvPicPr>
          <p:cNvPr id="5134" name="Picture 14" descr="010280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343400"/>
            <a:ext cx="1905000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041400"/>
            <a:ext cx="3219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Biological Indicators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8286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99"/>
                </a:solidFill>
              </a:rPr>
              <a:t>Scientists use organisms that live in water to help determine</a:t>
            </a:r>
          </a:p>
          <a:p>
            <a:r>
              <a:rPr lang="en-US" sz="2400">
                <a:solidFill>
                  <a:srgbClr val="FF3399"/>
                </a:solidFill>
              </a:rPr>
              <a:t>water quality.  These indicators include fish, plants, worms, </a:t>
            </a:r>
          </a:p>
          <a:p>
            <a:r>
              <a:rPr lang="en-US" sz="2400">
                <a:solidFill>
                  <a:srgbClr val="FF3399"/>
                </a:solidFill>
              </a:rPr>
              <a:t>insects, plankton (microscopic algae and tiny animals), </a:t>
            </a:r>
          </a:p>
          <a:p>
            <a:r>
              <a:rPr lang="en-US" sz="2400">
                <a:solidFill>
                  <a:srgbClr val="FF3399"/>
                </a:solidFill>
              </a:rPr>
              <a:t>protozoa, bacteria, and viruses.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4495800"/>
            <a:ext cx="4056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Microbiological Indicators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57200" y="5105400"/>
            <a:ext cx="8424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99"/>
                </a:solidFill>
              </a:rPr>
              <a:t>Microscopic organisms such as bacteria can cause serious </a:t>
            </a:r>
          </a:p>
          <a:p>
            <a:r>
              <a:rPr lang="en-US" sz="2400">
                <a:solidFill>
                  <a:srgbClr val="FF3399"/>
                </a:solidFill>
              </a:rPr>
              <a:t>health problems if they are present in large enough numbers.</a:t>
            </a:r>
          </a:p>
          <a:p>
            <a:r>
              <a:rPr lang="en-US" sz="2400">
                <a:solidFill>
                  <a:srgbClr val="FF3399"/>
                </a:solidFill>
              </a:rPr>
              <a:t>One type is Escherichia coli or E. Coli.</a:t>
            </a:r>
          </a:p>
        </p:txBody>
      </p:sp>
      <p:pic>
        <p:nvPicPr>
          <p:cNvPr id="6155" name="Picture 11" descr="dragon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48000"/>
            <a:ext cx="3429000" cy="2019300"/>
          </a:xfrm>
          <a:prstGeom prst="rect">
            <a:avLst/>
          </a:prstGeom>
          <a:noFill/>
        </p:spPr>
      </p:pic>
      <p:pic>
        <p:nvPicPr>
          <p:cNvPr id="6157" name="Picture 13" descr="A drawing of bacteria © Alan Dam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943600"/>
            <a:ext cx="142875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22 0.02939 C -0.20417 0.02384 -0.23646 0.02453 -0.30139 0.02569 C -0.33281 0.03958 -0.36771 0.02824 -0.4 0.02199 C -0.41944 0.01227 -0.40781 0.01736 -0.4375 0.00717 C -0.43941 0.00648 -0.44306 0.00532 -0.44306 0.00555 C -0.4559 -0.00556 -0.46875 -0.01598 -0.48333 -0.02246 C -0.48958 -0.0294 -0.49375 -0.03658 -0.5 -0.04283 C -0.50399 -0.05625 -0.50851 -0.06829 -0.5125 -0.08172 C -0.51979 -0.10602 -0.52309 -0.13125 -0.52917 -0.15579 C -0.5283 -0.17616 -0.52795 -0.19653 -0.52639 -0.2169 C -0.52604 -0.22199 -0.52465 -0.22686 -0.52361 -0.23172 C -0.51997 -0.24792 -0.5151 -0.26366 -0.51111 -0.27986 C -0.5099 -0.28496 -0.50312 -0.29236 -0.5 -0.29283 C -0.48628 -0.29514 -0.47622 -0.29561 -0.46389 -0.30209 C -0.42674 -0.30047 -0.39115 -0.29213 -0.35417 -0.28912 C -0.34583 -0.28982 -0.33733 -0.28866 -0.32917 -0.29098 C -0.32587 -0.2919 -0.32083 -0.29838 -0.32083 -0.29815 C -0.31892 -0.32107 -0.31476 -0.34676 -0.32222 -0.36875 C -0.32309 -0.37107 -0.32882 -0.38311 -0.33194 -0.38542 C -0.33455 -0.38727 -0.3375 -0.38797 -0.34028 -0.38912 C -0.34167 -0.38982 -0.34444 -0.39098 -0.34444 -0.39074 C -0.36111 -0.39028 -0.37795 -0.3919 -0.39444 -0.38912 C -0.3967 -0.38866 -0.39792 -0.38473 -0.39861 -0.38172 C -0.40052 -0.37361 -0.40104 -0.36111 -0.40278 -0.35209 C -0.40226 -0.33658 -0.4026 -0.32107 -0.40139 -0.30579 C -0.40122 -0.30348 -0.39931 -0.30232 -0.39861 -0.30023 C -0.39149 -0.28148 -0.38611 -0.27755 -0.37083 -0.27246 C -0.36684 -0.27269 -0.33802 -0.27037 -0.32778 -0.27801 C -0.31545 -0.28704 -0.30538 -0.29977 -0.29167 -0.30579 C -0.28507 -0.31227 -0.28003 -0.32084 -0.27222 -0.32431 C -0.26372 -0.33565 -0.24444 -0.34167 -0.23194 -0.34838 C -0.22587 -0.35903 -0.225 -0.35625 -0.21528 -0.35949 C -0.18437 -0.36968 -0.20747 -0.36574 -0.17639 -0.36875 C -0.15972 -0.37431 -0.1441 -0.37338 -0.12639 -0.37431 C -0.10764 -0.37176 -0.09375 -0.37523 -0.08194 -0.35579 C -0.06788 -0.28079 -0.09149 -0.23773 -0.125 -0.18912 C -0.1342 -0.17593 -0.1401 -0.16065 -0.15139 -0.15023 C -0.15799 -0.14398 -0.1651 -0.13866 -0.17222 -0.13357 C -0.17708 -0.1301 -0.18281 -0.12824 -0.1875 -0.12431 C -0.19826 -0.11528 -0.19774 -0.10787 -0.20972 -0.10209 C -0.21597 -0.09908 -0.22274 -0.09885 -0.22917 -0.09653 C -0.26233 -0.0838 -0.23628 -0.08936 -0.25972 -0.08542 C -0.27274 -0.08843 -0.28611 -0.08936 -0.29861 -0.09468 C -0.32274 -0.10486 -0.33437 -0.16783 -0.34444 -0.19468 C -0.34844 -0.22084 -0.35365 -0.24607 -0.35694 -0.27246 C -0.35642 -0.28311 -0.35747 -0.30162 -0.35278 -0.3132 C -0.34896 -0.32269 -0.34201 -0.32547 -0.3375 -0.33357 C -0.33056 -0.34584 -0.32587 -0.36111 -0.31806 -0.37246 C -0.31181 -0.38148 -0.30156 -0.38936 -0.29444 -0.39653 C -0.27378 -0.4169 -0.28385 -0.41181 -0.27222 -0.4169 C -0.26319 -0.42894 -0.24809 -0.42894 -0.23611 -0.43172 C -0.20122 -0.43033 -0.16285 -0.43611 -0.12778 -0.42431 C -0.12135 -0.41158 -0.12326 -0.41736 -0.12083 -0.40764 C -0.11389 -0.32523 -0.11823 -0.38311 -0.12083 -0.18912 C -0.12101 -0.17986 -0.12448 -0.17014 -0.12639 -0.16135 C -0.13681 -0.11528 -0.15816 -0.07686 -0.16944 -0.03172 C -0.16892 -0.01945 -0.17101 -0.00648 -0.16806 0.00532 C -0.16719 0.00856 -0.16337 0.00277 -0.16111 0.00162 C -0.15833 0.00023 -0.15278 -0.00209 -0.15278 -0.00186 C -0.13837 0.00069 -0.14583 0.00046 -0.13611 0.00902 C -0.1342 0.01689 -0.13472 0.01273 -0.13472 0.02199 " pathEditMode="relative" rAng="0" ptsTypes="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67  0.017 -0.08667  C 0.034 -0.15733  0.061 -0.18533  0.1 -0.18533  C 0.12 -0.18533  0.138 -0.17467  0.152 -0.15733  C 0.162 -0.14533  0.174 -0.13867  0.187 -0.13867  C 0.212 -0.13867  0.233 -0.16267  0.241 -0.19733  C 0.241 -0.19733  0.25 -0.23867  0.25 -0.23867  C 0.25 -0.23867  0.232 -0.15067  0.232 -0.15067  C 0.215 -0.08133  0.188 -0.05333  0.15 -0.05333  C 0.13 -0.05333  0.111 -0.064  0.096 -0.08267  C 0.087 -0.09333  0.075 -0.1  0.063 -0.1  C 0.038 -0.1  0.017 -0.076  0.009 -0.04133  C 0.009 -0.04133  0 0  0 0  Z" pathEditMode="relative" ptsTypes="">
                                      <p:cBhvr>
                                        <p:cTn id="34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1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3314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Aquatic Invertebrates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1637" y="1295400"/>
            <a:ext cx="87423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Invertebrates:  animals without backbones. They are used for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monitoring because different invertebrates prefer different</a:t>
            </a:r>
          </a:p>
          <a:p>
            <a:r>
              <a:rPr lang="en-US" sz="2400" dirty="0">
                <a:solidFill>
                  <a:srgbClr val="FF3399"/>
                </a:solidFill>
              </a:rPr>
              <a:t>living conditions.  For example, the organisms living in a</a:t>
            </a:r>
          </a:p>
          <a:p>
            <a:r>
              <a:rPr lang="en-US" sz="2400" dirty="0">
                <a:solidFill>
                  <a:srgbClr val="FF3399"/>
                </a:solidFill>
              </a:rPr>
              <a:t>stagnant pond are different from those living in a pond with a</a:t>
            </a:r>
          </a:p>
          <a:p>
            <a:r>
              <a:rPr lang="en-US" sz="2400" dirty="0">
                <a:solidFill>
                  <a:srgbClr val="FF3399"/>
                </a:solidFill>
              </a:rPr>
              <a:t>higher concentration of dissolved oxygen.  Water temperature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and pH can also affect the types of organisms found in an area.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14400" y="3657600"/>
            <a:ext cx="7426325" cy="860425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A lot of variety in aquatic invertebrates usually means</a:t>
            </a:r>
          </a:p>
          <a:p>
            <a:r>
              <a:rPr lang="en-US" sz="2400" dirty="0">
                <a:solidFill>
                  <a:srgbClr val="FF3399"/>
                </a:solidFill>
              </a:rPr>
              <a:t>the water is </a:t>
            </a:r>
            <a:r>
              <a:rPr lang="en-US" sz="2400" dirty="0">
                <a:solidFill>
                  <a:srgbClr val="0099FF"/>
                </a:solidFill>
              </a:rPr>
              <a:t>healthy</a:t>
            </a:r>
            <a:r>
              <a:rPr lang="en-US" sz="2400" dirty="0">
                <a:solidFill>
                  <a:srgbClr val="FF3399"/>
                </a:solidFill>
              </a:rPr>
              <a:t>.</a:t>
            </a:r>
            <a:r>
              <a:rPr lang="en-US" dirty="0">
                <a:solidFill>
                  <a:srgbClr val="FF3399"/>
                </a:solidFill>
              </a:rPr>
              <a:t> 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0" y="5105400"/>
            <a:ext cx="7715250" cy="122555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Many leeches and bottom feeders indicates a </a:t>
            </a:r>
            <a:r>
              <a:rPr lang="en-US" sz="2400" dirty="0">
                <a:solidFill>
                  <a:srgbClr val="0099FF"/>
                </a:solidFill>
              </a:rPr>
              <a:t>problem</a:t>
            </a:r>
            <a:r>
              <a:rPr lang="en-US" sz="2400" dirty="0">
                <a:solidFill>
                  <a:srgbClr val="FF3399"/>
                </a:solidFill>
              </a:rPr>
              <a:t>.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They survive on decaying material. </a:t>
            </a:r>
          </a:p>
          <a:p>
            <a:endParaRPr lang="en-US" sz="2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7" grpId="0" animBg="1"/>
      <p:bldP spid="7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1746250" cy="1662113"/>
            <a:chOff x="0" y="0"/>
            <a:chExt cx="1100" cy="1047"/>
          </a:xfrm>
        </p:grpSpPr>
        <p:pic>
          <p:nvPicPr>
            <p:cNvPr id="8197" name="Picture 5" descr="water boatma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60" cy="816"/>
            </a:xfrm>
            <a:prstGeom prst="rect">
              <a:avLst/>
            </a:prstGeom>
            <a:noFill/>
          </p:spPr>
        </p:pic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0" y="816"/>
              <a:ext cx="11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Water boatman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65325" y="0"/>
            <a:ext cx="1768475" cy="1622425"/>
            <a:chOff x="1238" y="0"/>
            <a:chExt cx="1114" cy="1022"/>
          </a:xfrm>
        </p:grpSpPr>
        <p:pic>
          <p:nvPicPr>
            <p:cNvPr id="8201" name="Picture 9" descr="inv-stonefly_nymp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0"/>
              <a:ext cx="1008" cy="816"/>
            </a:xfrm>
            <a:prstGeom prst="rect">
              <a:avLst/>
            </a:prstGeom>
            <a:noFill/>
          </p:spPr>
        </p:pic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238" y="791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Stonefly nymph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14800" y="0"/>
            <a:ext cx="1676400" cy="1585913"/>
            <a:chOff x="2592" y="0"/>
            <a:chExt cx="1056" cy="999"/>
          </a:xfrm>
        </p:grpSpPr>
        <p:pic>
          <p:nvPicPr>
            <p:cNvPr id="8207" name="Picture 15" descr="inv-gilled_snai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0"/>
              <a:ext cx="1056" cy="834"/>
            </a:xfrm>
            <a:prstGeom prst="rect">
              <a:avLst/>
            </a:prstGeom>
            <a:noFill/>
          </p:spPr>
        </p:pic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640" y="768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Snail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384925" y="304800"/>
            <a:ext cx="2054225" cy="1089025"/>
            <a:chOff x="4022" y="192"/>
            <a:chExt cx="1294" cy="686"/>
          </a:xfrm>
        </p:grpSpPr>
        <p:pic>
          <p:nvPicPr>
            <p:cNvPr id="8210" name="Picture 18" descr="inv-midge_larv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192"/>
              <a:ext cx="1140" cy="330"/>
            </a:xfrm>
            <a:prstGeom prst="rect">
              <a:avLst/>
            </a:prstGeom>
            <a:noFill/>
          </p:spPr>
        </p:pic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022" y="647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Midge larva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0" y="2286000"/>
            <a:ext cx="1752600" cy="1128713"/>
            <a:chOff x="0" y="1440"/>
            <a:chExt cx="1104" cy="711"/>
          </a:xfrm>
        </p:grpSpPr>
        <p:pic>
          <p:nvPicPr>
            <p:cNvPr id="8215" name="Picture 23" descr="mayfly nymp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1440"/>
              <a:ext cx="1104" cy="432"/>
            </a:xfrm>
            <a:prstGeom prst="rect">
              <a:avLst/>
            </a:prstGeom>
            <a:noFill/>
          </p:spPr>
        </p:pic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96" y="1920"/>
              <a:ext cx="10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Mayfly nymph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133600" y="2286000"/>
            <a:ext cx="1752600" cy="1052513"/>
            <a:chOff x="1344" y="1440"/>
            <a:chExt cx="1104" cy="663"/>
          </a:xfrm>
        </p:grpSpPr>
        <p:pic>
          <p:nvPicPr>
            <p:cNvPr id="8219" name="Picture 27" descr="inv-leech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44" y="1440"/>
              <a:ext cx="1104" cy="432"/>
            </a:xfrm>
            <a:prstGeom prst="rect">
              <a:avLst/>
            </a:prstGeom>
            <a:noFill/>
          </p:spPr>
        </p:pic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1344" y="1872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Leech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4191000" y="2286000"/>
            <a:ext cx="1981200" cy="976313"/>
            <a:chOff x="2640" y="1440"/>
            <a:chExt cx="1248" cy="615"/>
          </a:xfrm>
        </p:grpSpPr>
        <p:pic>
          <p:nvPicPr>
            <p:cNvPr id="8223" name="Picture 31" descr="flatworm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88" y="1440"/>
              <a:ext cx="1200" cy="420"/>
            </a:xfrm>
            <a:prstGeom prst="rect">
              <a:avLst/>
            </a:prstGeom>
            <a:noFill/>
          </p:spPr>
        </p:pic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>
              <a:off x="2640" y="1824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Flatworm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0" y="3810000"/>
            <a:ext cx="1911350" cy="1204913"/>
            <a:chOff x="0" y="2544"/>
            <a:chExt cx="1204" cy="759"/>
          </a:xfrm>
        </p:grpSpPr>
        <p:pic>
          <p:nvPicPr>
            <p:cNvPr id="8227" name="Picture 35" descr="Dragonfly Nymph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2544"/>
              <a:ext cx="1104" cy="528"/>
            </a:xfrm>
            <a:prstGeom prst="rect">
              <a:avLst/>
            </a:prstGeom>
            <a:noFill/>
          </p:spPr>
        </p:pic>
        <p:sp>
          <p:nvSpPr>
            <p:cNvPr id="8228" name="Text Box 36"/>
            <p:cNvSpPr txBox="1">
              <a:spLocks noChangeArrowheads="1"/>
            </p:cNvSpPr>
            <p:nvPr/>
          </p:nvSpPr>
          <p:spPr bwMode="auto">
            <a:xfrm>
              <a:off x="0" y="3072"/>
              <a:ext cx="1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Dragonfly nymph</a:t>
              </a: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209800" y="3733800"/>
            <a:ext cx="1581150" cy="1281113"/>
            <a:chOff x="1392" y="2448"/>
            <a:chExt cx="996" cy="807"/>
          </a:xfrm>
        </p:grpSpPr>
        <p:pic>
          <p:nvPicPr>
            <p:cNvPr id="8231" name="Picture 39" descr="inv-diving_beetle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92" y="2448"/>
              <a:ext cx="960" cy="624"/>
            </a:xfrm>
            <a:prstGeom prst="rect">
              <a:avLst/>
            </a:prstGeom>
            <a:noFill/>
          </p:spPr>
        </p:pic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1440" y="3024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Diving beetle</a:t>
              </a:r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4191000" y="3733800"/>
            <a:ext cx="1936750" cy="1204913"/>
            <a:chOff x="2640" y="2448"/>
            <a:chExt cx="1220" cy="759"/>
          </a:xfrm>
        </p:grpSpPr>
        <p:pic>
          <p:nvPicPr>
            <p:cNvPr id="8235" name="Picture 43" descr="Damselfly Nymph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0" y="2448"/>
              <a:ext cx="960" cy="558"/>
            </a:xfrm>
            <a:prstGeom prst="rect">
              <a:avLst/>
            </a:prstGeom>
            <a:noFill/>
          </p:spPr>
        </p:pic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2640" y="2976"/>
              <a:ext cx="1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Damselfly nymph</a:t>
              </a:r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6461125" y="2286000"/>
            <a:ext cx="2073275" cy="936625"/>
            <a:chOff x="4070" y="1440"/>
            <a:chExt cx="1306" cy="590"/>
          </a:xfrm>
        </p:grpSpPr>
        <p:pic>
          <p:nvPicPr>
            <p:cNvPr id="8239" name="Picture 47" descr="inv-cranefly_larvae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128" y="1440"/>
              <a:ext cx="1248" cy="402"/>
            </a:xfrm>
            <a:prstGeom prst="rect">
              <a:avLst/>
            </a:prstGeom>
            <a:noFill/>
          </p:spPr>
        </p:pic>
        <p:sp>
          <p:nvSpPr>
            <p:cNvPr id="8240" name="Text Box 48"/>
            <p:cNvSpPr txBox="1">
              <a:spLocks noChangeArrowheads="1"/>
            </p:cNvSpPr>
            <p:nvPr/>
          </p:nvSpPr>
          <p:spPr bwMode="auto">
            <a:xfrm>
              <a:off x="4070" y="1799"/>
              <a:ext cx="10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Cranefly larva</a:t>
              </a:r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6400800" y="3733800"/>
            <a:ext cx="1828800" cy="1128713"/>
            <a:chOff x="4032" y="2448"/>
            <a:chExt cx="1152" cy="711"/>
          </a:xfrm>
        </p:grpSpPr>
        <p:pic>
          <p:nvPicPr>
            <p:cNvPr id="8243" name="Picture 51" descr="Clams &amp; Mussel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032" y="2448"/>
              <a:ext cx="1152" cy="528"/>
            </a:xfrm>
            <a:prstGeom prst="rect">
              <a:avLst/>
            </a:prstGeom>
            <a:noFill/>
          </p:spPr>
        </p:pic>
        <p:sp>
          <p:nvSpPr>
            <p:cNvPr id="8244" name="Text Box 52"/>
            <p:cNvSpPr txBox="1">
              <a:spLocks noChangeArrowheads="1"/>
            </p:cNvSpPr>
            <p:nvPr/>
          </p:nvSpPr>
          <p:spPr bwMode="auto">
            <a:xfrm>
              <a:off x="4032" y="2928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Clam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0" y="5410200"/>
            <a:ext cx="1905000" cy="860425"/>
            <a:chOff x="0" y="3408"/>
            <a:chExt cx="1200" cy="542"/>
          </a:xfrm>
        </p:grpSpPr>
        <p:pic>
          <p:nvPicPr>
            <p:cNvPr id="8247" name="Picture 55" descr="inv-caddisfly_larvae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3408"/>
              <a:ext cx="1200" cy="384"/>
            </a:xfrm>
            <a:prstGeom prst="rect">
              <a:avLst/>
            </a:prstGeom>
            <a:noFill/>
          </p:spPr>
        </p:pic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38" y="3719"/>
              <a:ext cx="10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Caddisfly larva</a:t>
              </a:r>
            </a:p>
          </p:txBody>
        </p:sp>
      </p:grp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2117725" y="5486400"/>
            <a:ext cx="1692275" cy="708025"/>
            <a:chOff x="1334" y="3456"/>
            <a:chExt cx="1066" cy="446"/>
          </a:xfrm>
        </p:grpSpPr>
        <p:pic>
          <p:nvPicPr>
            <p:cNvPr id="8251" name="Picture 59" descr="inv-bristleworm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392" y="3456"/>
              <a:ext cx="1008" cy="252"/>
            </a:xfrm>
            <a:prstGeom prst="rect">
              <a:avLst/>
            </a:prstGeom>
            <a:noFill/>
          </p:spPr>
        </p:pic>
        <p:sp>
          <p:nvSpPr>
            <p:cNvPr id="8252" name="Text Box 60"/>
            <p:cNvSpPr txBox="1">
              <a:spLocks noChangeArrowheads="1"/>
            </p:cNvSpPr>
            <p:nvPr/>
          </p:nvSpPr>
          <p:spPr bwMode="auto">
            <a:xfrm>
              <a:off x="1334" y="3671"/>
              <a:ext cx="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Bristleworm</a:t>
              </a:r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3946525" y="5334000"/>
            <a:ext cx="2473325" cy="936625"/>
            <a:chOff x="2486" y="3360"/>
            <a:chExt cx="1558" cy="590"/>
          </a:xfrm>
        </p:grpSpPr>
        <p:pic>
          <p:nvPicPr>
            <p:cNvPr id="8255" name="Picture 63" descr="amphipod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44" y="3360"/>
              <a:ext cx="1500" cy="432"/>
            </a:xfrm>
            <a:prstGeom prst="rect">
              <a:avLst/>
            </a:prstGeom>
            <a:noFill/>
          </p:spPr>
        </p:pic>
        <p:sp>
          <p:nvSpPr>
            <p:cNvPr id="8256" name="Text Box 64"/>
            <p:cNvSpPr txBox="1">
              <a:spLocks noChangeArrowheads="1"/>
            </p:cNvSpPr>
            <p:nvPr/>
          </p:nvSpPr>
          <p:spPr bwMode="auto">
            <a:xfrm>
              <a:off x="2486" y="3719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Amphipod</a:t>
              </a:r>
            </a:p>
          </p:txBody>
        </p:sp>
      </p:grp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6384925" y="5486400"/>
            <a:ext cx="2149475" cy="860425"/>
            <a:chOff x="4022" y="3456"/>
            <a:chExt cx="1354" cy="542"/>
          </a:xfrm>
        </p:grpSpPr>
        <p:pic>
          <p:nvPicPr>
            <p:cNvPr id="8259" name="Picture 67" descr="inv-blackfly_larvae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128" y="3456"/>
              <a:ext cx="1248" cy="336"/>
            </a:xfrm>
            <a:prstGeom prst="rect">
              <a:avLst/>
            </a:prstGeom>
            <a:noFill/>
          </p:spPr>
        </p:pic>
        <p:sp>
          <p:nvSpPr>
            <p:cNvPr id="8260" name="Text Box 68"/>
            <p:cNvSpPr txBox="1">
              <a:spLocks noChangeArrowheads="1"/>
            </p:cNvSpPr>
            <p:nvPr/>
          </p:nvSpPr>
          <p:spPr bwMode="auto">
            <a:xfrm>
              <a:off x="4022" y="3767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Blackfly larva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213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Most Commonly Monitored Indicators of Water Quality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7212013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dissolved oxygen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/>
              <a:t>  </a:t>
            </a:r>
            <a:r>
              <a:rPr lang="en-US" sz="2200" dirty="0">
                <a:solidFill>
                  <a:srgbClr val="FF3399"/>
                </a:solidFill>
              </a:rPr>
              <a:t>acidity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</a:pPr>
            <a:endParaRPr lang="en-US" sz="2200" dirty="0"/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/>
              <a:t>  </a:t>
            </a:r>
            <a:r>
              <a:rPr lang="en-US" sz="2200" dirty="0">
                <a:solidFill>
                  <a:srgbClr val="FF3399"/>
                </a:solidFill>
              </a:rPr>
              <a:t>heavy metals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plant nutrients such as nitrogen and phosphorous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pesticides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Clr>
                <a:srgbClr val="FF3399"/>
              </a:buCl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salts such as sodium chloride and magnesium sulfate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2725" y="192088"/>
            <a:ext cx="6217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Measuring Chemicals in the Environment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17525" y="749300"/>
            <a:ext cx="8210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The concentration of chemicals in the environment is usually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measured in parts per million (</a:t>
            </a:r>
            <a:r>
              <a:rPr lang="en-US" sz="2200" dirty="0" err="1">
                <a:solidFill>
                  <a:srgbClr val="FF3399"/>
                </a:solidFill>
              </a:rPr>
              <a:t>ppm</a:t>
            </a:r>
            <a:r>
              <a:rPr lang="en-US" sz="2200" dirty="0">
                <a:solidFill>
                  <a:srgbClr val="FF3399"/>
                </a:solidFill>
              </a:rPr>
              <a:t>) of milligrams per </a:t>
            </a:r>
            <a:r>
              <a:rPr lang="en-US" sz="2200" dirty="0" err="1">
                <a:solidFill>
                  <a:srgbClr val="FF3399"/>
                </a:solidFill>
              </a:rPr>
              <a:t>litre</a:t>
            </a:r>
            <a:r>
              <a:rPr lang="en-US" sz="2200" dirty="0">
                <a:solidFill>
                  <a:srgbClr val="FF3399"/>
                </a:solidFill>
              </a:rPr>
              <a:t> (mg/L).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2133600"/>
            <a:ext cx="726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One part per million means that one unit of an element or</a:t>
            </a:r>
          </a:p>
          <a:p>
            <a:r>
              <a:rPr lang="en-US" sz="2200" dirty="0">
                <a:solidFill>
                  <a:srgbClr val="FF3399"/>
                </a:solidFill>
              </a:rPr>
              <a:t>chemical can be found in one million units of solution.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" y="2971800"/>
            <a:ext cx="72898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sz="2200" dirty="0">
                <a:solidFill>
                  <a:srgbClr val="FF3399"/>
                </a:solidFill>
              </a:rPr>
              <a:t>Calculate the concentration in </a:t>
            </a:r>
            <a:r>
              <a:rPr lang="en-US" sz="2200" dirty="0" err="1">
                <a:solidFill>
                  <a:srgbClr val="FF3399"/>
                </a:solidFill>
              </a:rPr>
              <a:t>ppm</a:t>
            </a:r>
            <a:r>
              <a:rPr lang="en-US" sz="2200" dirty="0">
                <a:solidFill>
                  <a:srgbClr val="FF3399"/>
                </a:solidFill>
              </a:rPr>
              <a:t>: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dirty="0">
                <a:solidFill>
                  <a:srgbClr val="FF3399"/>
                </a:solidFill>
              </a:rPr>
              <a:t>2 </a:t>
            </a:r>
            <a:r>
              <a:rPr lang="en-US" sz="2200" dirty="0" err="1">
                <a:solidFill>
                  <a:srgbClr val="FF3399"/>
                </a:solidFill>
              </a:rPr>
              <a:t>mL</a:t>
            </a:r>
            <a:r>
              <a:rPr lang="en-US" sz="2200" dirty="0">
                <a:solidFill>
                  <a:srgbClr val="FF3399"/>
                </a:solidFill>
              </a:rPr>
              <a:t> of solute in a solution with a final volume of 1000mL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u="sng" dirty="0">
                <a:solidFill>
                  <a:srgbClr val="FF3399"/>
                </a:solidFill>
              </a:rPr>
              <a:t>2ml       </a:t>
            </a:r>
            <a:r>
              <a:rPr lang="en-US" sz="2200" dirty="0">
                <a:solidFill>
                  <a:srgbClr val="FF3399"/>
                </a:solidFill>
              </a:rPr>
              <a:t> = </a:t>
            </a:r>
            <a:r>
              <a:rPr lang="en-US" sz="2200" u="sng" dirty="0">
                <a:solidFill>
                  <a:srgbClr val="FF3399"/>
                </a:solidFill>
              </a:rPr>
              <a:t>   x    .</a:t>
            </a:r>
          </a:p>
          <a:p>
            <a:r>
              <a:rPr lang="en-US" sz="2200" dirty="0">
                <a:solidFill>
                  <a:srgbClr val="FF3399"/>
                </a:solidFill>
              </a:rPr>
              <a:t>1000ml     1 000 000 ml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dirty="0">
                <a:solidFill>
                  <a:srgbClr val="FF3399"/>
                </a:solidFill>
              </a:rPr>
              <a:t>Simply cross multiply to get your answer: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r>
              <a:rPr lang="en-US" sz="2200" u="sng" dirty="0">
                <a:solidFill>
                  <a:srgbClr val="FF3399"/>
                </a:solidFill>
              </a:rPr>
              <a:t>2ml x 1 000 000 ml</a:t>
            </a:r>
            <a:r>
              <a:rPr lang="en-US" sz="2200" dirty="0">
                <a:solidFill>
                  <a:srgbClr val="FF3399"/>
                </a:solidFill>
              </a:rPr>
              <a:t>     =  2000 </a:t>
            </a:r>
            <a:r>
              <a:rPr lang="en-US" sz="2200" dirty="0" err="1">
                <a:solidFill>
                  <a:srgbClr val="FF3399"/>
                </a:solidFill>
              </a:rPr>
              <a:t>ppm</a:t>
            </a:r>
            <a:endParaRPr lang="en-US" sz="2200" u="sng" dirty="0">
              <a:solidFill>
                <a:srgbClr val="FF3399"/>
              </a:solidFill>
            </a:endParaRPr>
          </a:p>
          <a:p>
            <a:r>
              <a:rPr lang="en-US" sz="2200" dirty="0">
                <a:solidFill>
                  <a:srgbClr val="FF3399"/>
                </a:solidFill>
              </a:rPr>
              <a:t>     1000 ml</a:t>
            </a:r>
          </a:p>
          <a:p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6002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 </a:t>
            </a:r>
            <a:r>
              <a:rPr lang="en-US" sz="2400" b="1" dirty="0" err="1" smtClean="0"/>
              <a:t>ppm</a:t>
            </a:r>
            <a:r>
              <a:rPr lang="en-US" sz="2400" b="1" dirty="0" smtClean="0"/>
              <a:t> = 1 mg/L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276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Dissolved Oxygen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2725" y="977900"/>
            <a:ext cx="827087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The level of dissolved oxygen in water depends on: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temperature</a:t>
            </a:r>
          </a:p>
          <a:p>
            <a:pPr>
              <a:buFont typeface="Wingdings" pitchFamily="2" charset="2"/>
              <a:buChar char="v"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turbulence due to wind or the speed of moving water</a:t>
            </a:r>
          </a:p>
          <a:p>
            <a:pP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the amount of photosynthesis by plants and algae in the water</a:t>
            </a:r>
          </a:p>
          <a:p>
            <a:pPr>
              <a:buFont typeface="Wingdings" pitchFamily="2" charset="2"/>
              <a:buNone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FF3399"/>
                </a:solidFill>
              </a:rPr>
              <a:t>  the number of organisms using up the oxygen</a:t>
            </a:r>
          </a:p>
          <a:p>
            <a:pPr>
              <a:buFont typeface="Wingdings" pitchFamily="2" charset="2"/>
              <a:buChar char="v"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solidFill>
                <a:srgbClr val="FF3399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3363" name="Group 51"/>
          <p:cNvGraphicFramePr>
            <a:graphicFrameLocks noGrp="1"/>
          </p:cNvGraphicFramePr>
          <p:nvPr/>
        </p:nvGraphicFramePr>
        <p:xfrm>
          <a:off x="914400" y="4119563"/>
          <a:ext cx="4729163" cy="2731008"/>
        </p:xfrm>
        <a:graphic>
          <a:graphicData uri="http://schemas.openxmlformats.org/drawingml/2006/table">
            <a:tbl>
              <a:tblPr/>
              <a:tblGrid>
                <a:gridCol w="1909763"/>
                <a:gridCol w="28194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Dissolved oxygen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ppm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mg/L)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Invertebrates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     8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Large numbers of diverse invertebrates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     6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Mayflies, stoneflies, and beetles begin to disappear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     4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Freshwater shrimp, midge larvae, and worms can survive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     2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Midge larvae and some worms can survive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516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Phosphorus and Nitrogen Content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8925" y="801688"/>
            <a:ext cx="8080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99"/>
                </a:solidFill>
              </a:rPr>
              <a:t>One factor that can affect dissolved oxygen is an increase </a:t>
            </a:r>
          </a:p>
          <a:p>
            <a:r>
              <a:rPr lang="en-US" sz="2400" dirty="0">
                <a:solidFill>
                  <a:srgbClr val="FF3399"/>
                </a:solidFill>
              </a:rPr>
              <a:t>in phosphorous and nitrogen in the water.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87979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3399"/>
                </a:solidFill>
              </a:rPr>
              <a:t>Large amounts of phosphorus and nitrogen can enter water systems</a:t>
            </a:r>
          </a:p>
          <a:p>
            <a:r>
              <a:rPr lang="en-US" sz="2200" dirty="0">
                <a:solidFill>
                  <a:srgbClr val="FF3399"/>
                </a:solidFill>
              </a:rPr>
              <a:t>in different ways.  Sewage outfalls and runoff from fertilized fields are </a:t>
            </a:r>
          </a:p>
          <a:p>
            <a:r>
              <a:rPr lang="en-US" sz="2200" dirty="0">
                <a:solidFill>
                  <a:srgbClr val="FF3399"/>
                </a:solidFill>
              </a:rPr>
              <a:t>two possible sources.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Higher concentrations of these nutrients in water cause increased</a:t>
            </a:r>
          </a:p>
          <a:p>
            <a:r>
              <a:rPr lang="en-US" sz="2200" dirty="0">
                <a:solidFill>
                  <a:srgbClr val="FF3399"/>
                </a:solidFill>
              </a:rPr>
              <a:t>growth of algae and green plants.  As more algae and plants grow,</a:t>
            </a:r>
          </a:p>
          <a:p>
            <a:r>
              <a:rPr lang="en-US" sz="2200" dirty="0">
                <a:solidFill>
                  <a:srgbClr val="FF3399"/>
                </a:solidFill>
              </a:rPr>
              <a:t>more die.  This dead organic matter becomes food for bacteria that</a:t>
            </a:r>
          </a:p>
          <a:p>
            <a:r>
              <a:rPr lang="en-US" sz="2200" dirty="0">
                <a:solidFill>
                  <a:srgbClr val="FF3399"/>
                </a:solidFill>
              </a:rPr>
              <a:t>decompose it.</a:t>
            </a:r>
          </a:p>
          <a:p>
            <a:endParaRPr lang="en-US" sz="2200" dirty="0">
              <a:solidFill>
                <a:srgbClr val="FF3399"/>
              </a:solidFill>
            </a:endParaRPr>
          </a:p>
          <a:p>
            <a:pPr>
              <a:buFontTx/>
              <a:buChar char="-"/>
            </a:pPr>
            <a:r>
              <a:rPr lang="en-US" sz="2200" dirty="0">
                <a:solidFill>
                  <a:srgbClr val="FF3399"/>
                </a:solidFill>
              </a:rPr>
              <a:t>With more food available, the bacteria increase in number and use</a:t>
            </a:r>
          </a:p>
          <a:p>
            <a:r>
              <a:rPr lang="en-US" sz="2200" dirty="0">
                <a:solidFill>
                  <a:srgbClr val="FF3399"/>
                </a:solidFill>
              </a:rPr>
              <a:t>up the dissolved oxygen in the water.  When the dissolved oxygen</a:t>
            </a:r>
          </a:p>
          <a:p>
            <a:r>
              <a:rPr lang="en-US" sz="2200" dirty="0">
                <a:solidFill>
                  <a:srgbClr val="FF3399"/>
                </a:solidFill>
              </a:rPr>
              <a:t>content decreases, many fish and aquatic insects cannot survive.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1067</Words>
  <Application>Microsoft Office PowerPoint</Application>
  <PresentationFormat>On-screen Show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Section 2.1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2.0  </dc:title>
  <dc:creator>GPCSD</dc:creator>
  <cp:lastModifiedBy>GPCSD</cp:lastModifiedBy>
  <cp:revision>13</cp:revision>
  <dcterms:created xsi:type="dcterms:W3CDTF">2009-11-14T21:55:41Z</dcterms:created>
  <dcterms:modified xsi:type="dcterms:W3CDTF">2009-11-15T21:27:57Z</dcterms:modified>
</cp:coreProperties>
</file>