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645-1307-4160-9E0A-9B91557FA1F5}" type="datetimeFigureOut">
              <a:rPr lang="en-US" smtClean="0"/>
              <a:pPr/>
              <a:t>11/24/2011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AD58-073D-44D7-B530-463B6164D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645-1307-4160-9E0A-9B91557FA1F5}" type="datetimeFigureOut">
              <a:rPr lang="en-US" smtClean="0"/>
              <a:pPr/>
              <a:t>11/24/2011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AD58-073D-44D7-B530-463B6164D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645-1307-4160-9E0A-9B91557FA1F5}" type="datetimeFigureOut">
              <a:rPr lang="en-US" smtClean="0"/>
              <a:pPr/>
              <a:t>11/24/2011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AD58-073D-44D7-B530-463B6164D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645-1307-4160-9E0A-9B91557FA1F5}" type="datetimeFigureOut">
              <a:rPr lang="en-US" smtClean="0"/>
              <a:pPr/>
              <a:t>11/24/2011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AD58-073D-44D7-B530-463B6164D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645-1307-4160-9E0A-9B91557FA1F5}" type="datetimeFigureOut">
              <a:rPr lang="en-US" smtClean="0"/>
              <a:pPr/>
              <a:t>11/24/2011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AD58-073D-44D7-B530-463B6164D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645-1307-4160-9E0A-9B91557FA1F5}" type="datetimeFigureOut">
              <a:rPr lang="en-US" smtClean="0"/>
              <a:pPr/>
              <a:t>11/24/2011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AD58-073D-44D7-B530-463B6164D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645-1307-4160-9E0A-9B91557FA1F5}" type="datetimeFigureOut">
              <a:rPr lang="en-US" smtClean="0"/>
              <a:pPr/>
              <a:t>11/24/2011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AD58-073D-44D7-B530-463B6164D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645-1307-4160-9E0A-9B91557FA1F5}" type="datetimeFigureOut">
              <a:rPr lang="en-US" smtClean="0"/>
              <a:pPr/>
              <a:t>11/24/2011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AD58-073D-44D7-B530-463B6164D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645-1307-4160-9E0A-9B91557FA1F5}" type="datetimeFigureOut">
              <a:rPr lang="en-US" smtClean="0"/>
              <a:pPr/>
              <a:t>11/24/2011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AD58-073D-44D7-B530-463B6164D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645-1307-4160-9E0A-9B91557FA1F5}" type="datetimeFigureOut">
              <a:rPr lang="en-US" smtClean="0"/>
              <a:pPr/>
              <a:t>11/24/2011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AD58-073D-44D7-B530-463B6164D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645-1307-4160-9E0A-9B91557FA1F5}" type="datetimeFigureOut">
              <a:rPr lang="en-US" smtClean="0"/>
              <a:pPr/>
              <a:t>11/24/2011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AD58-073D-44D7-B530-463B6164D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D645-1307-4160-9E0A-9B91557FA1F5}" type="datetimeFigureOut">
              <a:rPr lang="en-US" smtClean="0"/>
              <a:pPr/>
              <a:t>11/24/2011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DAD58-073D-44D7-B530-463B6164D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1.4: How Organisms Take in Substances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328866"/>
          </a:xfrm>
        </p:spPr>
        <p:txBody>
          <a:bodyPr/>
          <a:lstStyle/>
          <a:p>
            <a:r>
              <a:rPr lang="en-CA" dirty="0" smtClean="0"/>
              <a:t>In plants:</a:t>
            </a:r>
          </a:p>
          <a:p>
            <a:pPr lvl="1"/>
            <a:r>
              <a:rPr lang="en-CA" b="1" u="sng" dirty="0" smtClean="0"/>
              <a:t>Diffusion</a:t>
            </a:r>
          </a:p>
          <a:p>
            <a:pPr lvl="1"/>
            <a:r>
              <a:rPr lang="en-CA" b="1" u="sng" dirty="0" smtClean="0"/>
              <a:t>Osmosis</a:t>
            </a:r>
          </a:p>
          <a:p>
            <a:pPr lvl="1"/>
            <a:r>
              <a:rPr lang="en-CA" b="1" u="sng" dirty="0" smtClean="0"/>
              <a:t>Active Transport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5058" name="Picture 2" descr="http://www.prairienursery.com/store/images/PLANTS%20Meadow%20Blazing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600200"/>
            <a:ext cx="4076706" cy="497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Diffusion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686056"/>
          </a:xfrm>
        </p:spPr>
        <p:txBody>
          <a:bodyPr/>
          <a:lstStyle/>
          <a:p>
            <a:r>
              <a:rPr lang="en-CA" dirty="0" err="1" smtClean="0"/>
              <a:t>Def’n</a:t>
            </a:r>
            <a:r>
              <a:rPr lang="en-CA" dirty="0" smtClean="0"/>
              <a:t>- </a:t>
            </a:r>
            <a:r>
              <a:rPr lang="en-CA" b="1" u="sng" dirty="0" smtClean="0"/>
              <a:t>movement of molecules from an area of higher concentration to one of lower concentration. </a:t>
            </a:r>
          </a:p>
          <a:p>
            <a:r>
              <a:rPr lang="en-CA" dirty="0" smtClean="0"/>
              <a:t>Plant nutrients move this way thru the roots of the plant</a:t>
            </a:r>
            <a:endParaRPr lang="en-CA" dirty="0"/>
          </a:p>
        </p:txBody>
      </p:sp>
      <p:pic>
        <p:nvPicPr>
          <p:cNvPr id="48130" name="Picture 2" descr="http://www.indiana.edu/~phys215/lecture/lecnotes/lecgraphics/diffus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786190"/>
            <a:ext cx="371477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Osmosis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3200399"/>
          </a:xfrm>
        </p:spPr>
        <p:txBody>
          <a:bodyPr>
            <a:normAutofit/>
          </a:bodyPr>
          <a:lstStyle/>
          <a:p>
            <a:r>
              <a:rPr lang="en-CA" dirty="0" err="1" smtClean="0"/>
              <a:t>Def’n</a:t>
            </a:r>
            <a:r>
              <a:rPr lang="en-CA" dirty="0" smtClean="0"/>
              <a:t>- </a:t>
            </a:r>
            <a:r>
              <a:rPr lang="en-CA" b="1" u="sng" dirty="0" smtClean="0"/>
              <a:t>the movement of water molecules from an area of high concentration to low concentration. </a:t>
            </a:r>
          </a:p>
          <a:p>
            <a:r>
              <a:rPr lang="en-CA" dirty="0" smtClean="0"/>
              <a:t>Occurs in the roots</a:t>
            </a:r>
          </a:p>
          <a:p>
            <a:endParaRPr lang="en-CA" dirty="0"/>
          </a:p>
          <a:p>
            <a:pPr>
              <a:buNone/>
            </a:pP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507980"/>
            <a:ext cx="3643338" cy="435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Active Transport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043114"/>
          </a:xfrm>
        </p:spPr>
        <p:txBody>
          <a:bodyPr>
            <a:normAutofit/>
          </a:bodyPr>
          <a:lstStyle/>
          <a:p>
            <a:r>
              <a:rPr lang="en-CA" dirty="0" err="1" smtClean="0"/>
              <a:t>Def’n</a:t>
            </a:r>
            <a:r>
              <a:rPr lang="en-CA" dirty="0" smtClean="0"/>
              <a:t>- </a:t>
            </a:r>
            <a:r>
              <a:rPr lang="en-CA" b="1" u="sng" dirty="0" smtClean="0"/>
              <a:t>energy is used to move nutrients from an area of low concentration to high concentration</a:t>
            </a:r>
          </a:p>
          <a:p>
            <a:endParaRPr lang="en-CA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071810"/>
            <a:ext cx="3214710" cy="36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In</a:t>
            </a:r>
            <a:r>
              <a:rPr lang="en-CA" dirty="0" smtClean="0"/>
              <a:t> </a:t>
            </a:r>
            <a:r>
              <a:rPr lang="en-CA" b="1" dirty="0" smtClean="0"/>
              <a:t>Animals</a:t>
            </a:r>
            <a:r>
              <a:rPr lang="en-CA" dirty="0" smtClean="0"/>
              <a:t>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Ingestion-</a:t>
            </a:r>
            <a:r>
              <a:rPr lang="en-CA" dirty="0" smtClean="0"/>
              <a:t> process of taking food/drinks into the body. We get about 25 nutrients this way. Food is broken down two ways:</a:t>
            </a:r>
          </a:p>
          <a:p>
            <a:pPr lvl="1"/>
            <a:r>
              <a:rPr lang="en-CA" dirty="0" smtClean="0"/>
              <a:t>Chemically- </a:t>
            </a:r>
            <a:r>
              <a:rPr lang="en-CA" b="1" u="sng" dirty="0" smtClean="0"/>
              <a:t>occurs in the stomach, intestine, and mouth</a:t>
            </a:r>
          </a:p>
          <a:p>
            <a:pPr lvl="1"/>
            <a:r>
              <a:rPr lang="en-CA" dirty="0" smtClean="0"/>
              <a:t>Physically- </a:t>
            </a:r>
            <a:r>
              <a:rPr lang="en-CA" b="1" u="sng" dirty="0" smtClean="0"/>
              <a:t>occurs in the mouth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Hydrolysis-</a:t>
            </a:r>
            <a:r>
              <a:rPr lang="en-CA" dirty="0" smtClean="0"/>
              <a:t> </a:t>
            </a:r>
            <a:r>
              <a:rPr lang="en-CA" b="1" u="sng" dirty="0" smtClean="0"/>
              <a:t>breakdown of large organic molecules by water</a:t>
            </a:r>
          </a:p>
          <a:p>
            <a:r>
              <a:rPr lang="en-CA" dirty="0" smtClean="0"/>
              <a:t>The nutrients are then transported via bloodstream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Nutrient accumulation in other plants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Anemones-</a:t>
            </a:r>
            <a:r>
              <a:rPr lang="en-CA" dirty="0" smtClean="0"/>
              <a:t> capture food with tentacles</a:t>
            </a:r>
          </a:p>
          <a:p>
            <a:r>
              <a:rPr lang="en-CA" b="1" dirty="0" smtClean="0"/>
              <a:t>Lichens-</a:t>
            </a:r>
            <a:r>
              <a:rPr lang="en-CA" dirty="0" smtClean="0"/>
              <a:t> fungi and algae</a:t>
            </a:r>
          </a:p>
          <a:p>
            <a:r>
              <a:rPr lang="en-CA" b="1" dirty="0" smtClean="0"/>
              <a:t>Bread mould- </a:t>
            </a:r>
            <a:r>
              <a:rPr lang="en-CA" dirty="0" smtClean="0"/>
              <a:t>eats the bread with enzymes</a:t>
            </a:r>
          </a:p>
          <a:p>
            <a:r>
              <a:rPr lang="en-CA" b="1" dirty="0" smtClean="0"/>
              <a:t>Desert plants- </a:t>
            </a:r>
            <a:r>
              <a:rPr lang="en-CA" dirty="0" smtClean="0"/>
              <a:t>need to be able to survive drought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11266" name="Picture 2" descr="http://funscubadiver.com/gallery/bonaire-scuba-photo/bonaire-giant-sea-anem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2895600" cy="2065528"/>
          </a:xfrm>
          <a:prstGeom prst="rect">
            <a:avLst/>
          </a:prstGeom>
          <a:noFill/>
        </p:spPr>
      </p:pic>
      <p:pic>
        <p:nvPicPr>
          <p:cNvPr id="11268" name="Picture 4" descr="http://www.adventurist.net/trips/e-rock_04-2001/gallery_12-04/liche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572000"/>
            <a:ext cx="2603500" cy="1955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Substrates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Def’n</a:t>
            </a:r>
            <a:r>
              <a:rPr lang="en-CA" dirty="0" smtClean="0"/>
              <a:t>- </a:t>
            </a:r>
            <a:r>
              <a:rPr lang="en-CA" b="1" u="sng" dirty="0" smtClean="0"/>
              <a:t>material on which an organism moves or lives.  They can be attached straight to their substrate or not. </a:t>
            </a:r>
          </a:p>
        </p:txBody>
      </p:sp>
      <p:pic>
        <p:nvPicPr>
          <p:cNvPr id="1026" name="Picture 2" descr="http://www.examstutor.com/biology/resources/studyroom/biochemistry_and_cells/enzymes/pictures/substrate_fin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429000"/>
            <a:ext cx="3571875" cy="298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190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1.4: How Organisms Take in Substances</vt:lpstr>
      <vt:lpstr>Diffusion</vt:lpstr>
      <vt:lpstr>Osmosis</vt:lpstr>
      <vt:lpstr>Active Transport</vt:lpstr>
      <vt:lpstr>In Animals:</vt:lpstr>
      <vt:lpstr>Nutrient accumulation in other plants</vt:lpstr>
      <vt:lpstr>Substrates</vt:lpstr>
    </vt:vector>
  </TitlesOfParts>
  <Company>Grande Prairie Catholic School District #28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1.4: How Organisms Take in Substances</dc:title>
  <dc:creator>GPCSD</dc:creator>
  <cp:lastModifiedBy>Staff</cp:lastModifiedBy>
  <cp:revision>7</cp:revision>
  <dcterms:created xsi:type="dcterms:W3CDTF">2010-04-12T02:02:57Z</dcterms:created>
  <dcterms:modified xsi:type="dcterms:W3CDTF">2011-11-24T16:53:28Z</dcterms:modified>
</cp:coreProperties>
</file>