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378016-792A-4DDA-878B-402DC93AFECB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2E3F0-08C4-4552-B6BC-7FB8E074D4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3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922DB-222E-46C9-84F8-222BFECF079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3A4BD-5103-4FB0-9C03-2B7F81D2B5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167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5638D-9DE6-426F-8142-96B20A5C4405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20FBEBF-EA81-4CCE-A844-8787900971C6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D0B3FC-122C-4DD9-9858-06675BDD7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BEBF-EA81-4CCE-A844-8787900971C6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B3FC-122C-4DD9-9858-06675BDD7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20FBEBF-EA81-4CCE-A844-8787900971C6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FD0B3FC-122C-4DD9-9858-06675BDD7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BEBF-EA81-4CCE-A844-8787900971C6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D0B3FC-122C-4DD9-9858-06675BDD73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BEBF-EA81-4CCE-A844-8787900971C6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FD0B3FC-122C-4DD9-9858-06675BDD73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20FBEBF-EA81-4CCE-A844-8787900971C6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FD0B3FC-122C-4DD9-9858-06675BDD73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20FBEBF-EA81-4CCE-A844-8787900971C6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FD0B3FC-122C-4DD9-9858-06675BDD73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BEBF-EA81-4CCE-A844-8787900971C6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D0B3FC-122C-4DD9-9858-06675BDD7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BEBF-EA81-4CCE-A844-8787900971C6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D0B3FC-122C-4DD9-9858-06675BDD7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BEBF-EA81-4CCE-A844-8787900971C6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D0B3FC-122C-4DD9-9858-06675BDD73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20FBEBF-EA81-4CCE-A844-8787900971C6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FD0B3FC-122C-4DD9-9858-06675BDD73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20FBEBF-EA81-4CCE-A844-8787900971C6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FD0B3FC-122C-4DD9-9858-06675BDD7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2087562"/>
          </a:xfrm>
        </p:spPr>
        <p:txBody>
          <a:bodyPr>
            <a:normAutofit/>
          </a:bodyPr>
          <a:lstStyle/>
          <a:p>
            <a:r>
              <a:rPr lang="en-US" b="1" dirty="0" smtClean="0"/>
              <a:t>1.3 Common Substances Essential to Living Things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Lipids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7467600" cy="2971808"/>
          </a:xfrm>
        </p:spPr>
        <p:txBody>
          <a:bodyPr/>
          <a:lstStyle/>
          <a:p>
            <a:r>
              <a:rPr lang="en-CA" dirty="0" smtClean="0"/>
              <a:t>Examples: </a:t>
            </a:r>
            <a:r>
              <a:rPr lang="en-CA" b="1" u="sng" dirty="0" smtClean="0"/>
              <a:t>fats, oils, waxes</a:t>
            </a:r>
          </a:p>
          <a:p>
            <a:r>
              <a:rPr lang="en-CA" dirty="0" smtClean="0"/>
              <a:t>Plants produce large amounts of oils</a:t>
            </a:r>
            <a:r>
              <a:rPr lang="en-CA" dirty="0" smtClean="0">
                <a:sym typeface="Wingdings" pitchFamily="2" charset="2"/>
              </a:rPr>
              <a:t> canola seeds, corn, peanuts, soybeans, walnuts, etc</a:t>
            </a:r>
          </a:p>
          <a:p>
            <a:r>
              <a:rPr lang="en-CA" dirty="0" smtClean="0">
                <a:sym typeface="Wingdings" pitchFamily="2" charset="2"/>
              </a:rPr>
              <a:t>Animals produce oils on skin.</a:t>
            </a:r>
            <a:endParaRPr lang="en-CA" dirty="0" smtClean="0"/>
          </a:p>
          <a:p>
            <a:endParaRPr lang="en-CA" dirty="0"/>
          </a:p>
        </p:txBody>
      </p:sp>
      <p:pic>
        <p:nvPicPr>
          <p:cNvPr id="1026" name="Picture 2" descr="http://images.google.ca/url?q=http://www.raw-milk-facts.com/images/GlycerolTrigly.gif&amp;usg=AFQjCNG22esJufUjhZVVGZ6-pPK4yjeiVw"/>
          <p:cNvPicPr>
            <a:picLocks noChangeAspect="1" noChangeArrowheads="1"/>
          </p:cNvPicPr>
          <p:nvPr/>
        </p:nvPicPr>
        <p:blipFill>
          <a:blip r:embed="rId2" cstate="print"/>
          <a:srcRect l="33654"/>
          <a:stretch>
            <a:fillRect/>
          </a:stretch>
        </p:blipFill>
        <p:spPr bwMode="auto">
          <a:xfrm>
            <a:off x="2214546" y="4143380"/>
            <a:ext cx="5600708" cy="2714620"/>
          </a:xfrm>
          <a:prstGeom prst="rect">
            <a:avLst/>
          </a:prstGeom>
          <a:noFill/>
        </p:spPr>
      </p:pic>
      <p:pic>
        <p:nvPicPr>
          <p:cNvPr id="15362" name="Picture 2" descr="http://open.salon.com/blog/stellaa/2008/09/29/files/how-olive-oil-works-312227482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04800"/>
            <a:ext cx="1905019" cy="1584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Proteins and Amino Acids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153400" cy="4495800"/>
          </a:xfrm>
        </p:spPr>
        <p:txBody>
          <a:bodyPr/>
          <a:lstStyle/>
          <a:p>
            <a:r>
              <a:rPr lang="en-CA" dirty="0" smtClean="0"/>
              <a:t>Found in: </a:t>
            </a:r>
            <a:r>
              <a:rPr lang="en-CA" b="1" u="sng" dirty="0" smtClean="0"/>
              <a:t>meats, fish, eggs, dairy</a:t>
            </a:r>
          </a:p>
          <a:p>
            <a:r>
              <a:rPr lang="en-CA" dirty="0" smtClean="0"/>
              <a:t>Used for: growth, repair, and energy</a:t>
            </a:r>
          </a:p>
          <a:p>
            <a:r>
              <a:rPr lang="en-CA" b="1" u="sng" dirty="0" smtClean="0">
                <a:solidFill>
                  <a:srgbClr val="FF0000"/>
                </a:solidFill>
              </a:rPr>
              <a:t>Enzymes-</a:t>
            </a:r>
            <a:r>
              <a:rPr lang="en-CA" dirty="0" smtClean="0"/>
              <a:t> made of proteins, catalysts</a:t>
            </a:r>
          </a:p>
          <a:p>
            <a:r>
              <a:rPr lang="en-CA" b="1" u="sng" dirty="0" smtClean="0">
                <a:solidFill>
                  <a:srgbClr val="FF0000"/>
                </a:solidFill>
              </a:rPr>
              <a:t>Amino acids- </a:t>
            </a:r>
            <a:r>
              <a:rPr lang="en-CA" dirty="0" smtClean="0"/>
              <a:t>basic amino acids join together to form proteins.</a:t>
            </a:r>
          </a:p>
          <a:p>
            <a:r>
              <a:rPr lang="en-CA" dirty="0" smtClean="0"/>
              <a:t>Each protein has between 40-500 amino acids</a:t>
            </a:r>
            <a:endParaRPr lang="en-CA" dirty="0"/>
          </a:p>
        </p:txBody>
      </p:sp>
      <p:pic>
        <p:nvPicPr>
          <p:cNvPr id="14338" name="Picture 2" descr="http://renux.dmed.ed.ac.uk/EdREN/EdRenINFObits/dietimages/prote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4419600"/>
            <a:ext cx="3447593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Nucleic Acids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What were the nitrogen bases that we learned in the first unit?</a:t>
            </a:r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89" y="3000372"/>
            <a:ext cx="7019331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1.3 Common Substances Essential to Living Things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4525963"/>
          </a:xfrm>
        </p:spPr>
        <p:txBody>
          <a:bodyPr>
            <a:noAutofit/>
          </a:bodyPr>
          <a:lstStyle/>
          <a:p>
            <a:r>
              <a:rPr lang="en-CA" sz="3200" dirty="0" smtClean="0"/>
              <a:t>25 essential compounds needed in human body.</a:t>
            </a:r>
          </a:p>
          <a:p>
            <a:pPr lvl="1"/>
            <a:r>
              <a:rPr lang="en-CA" sz="3200" dirty="0" smtClean="0"/>
              <a:t>Sugar, starch, fat, oil, wax, and proteins (C, H, O)</a:t>
            </a:r>
          </a:p>
          <a:p>
            <a:r>
              <a:rPr lang="en-CA" sz="3200" dirty="0" smtClean="0">
                <a:solidFill>
                  <a:srgbClr val="FF0000"/>
                </a:solidFill>
              </a:rPr>
              <a:t>Organic Compounds- </a:t>
            </a:r>
            <a:r>
              <a:rPr lang="en-CA" sz="3200" b="1" u="sng" dirty="0" smtClean="0"/>
              <a:t>any compound that contains carbon. </a:t>
            </a:r>
          </a:p>
          <a:p>
            <a:pPr lvl="1"/>
            <a:r>
              <a:rPr lang="en-CA" sz="3200" dirty="0" smtClean="0"/>
              <a:t>Examples: hydrocarbons.</a:t>
            </a:r>
          </a:p>
          <a:p>
            <a:r>
              <a:rPr lang="en-CA" sz="3200" dirty="0" smtClean="0">
                <a:solidFill>
                  <a:srgbClr val="FF0000"/>
                </a:solidFill>
              </a:rPr>
              <a:t>Inorganic compounds- </a:t>
            </a:r>
            <a:r>
              <a:rPr lang="en-CA" sz="3200" b="1" u="sng" dirty="0" smtClean="0"/>
              <a:t>compounds that do not contain carbon. </a:t>
            </a:r>
          </a:p>
          <a:p>
            <a:pPr lvl="1"/>
            <a:r>
              <a:rPr lang="en-CA" sz="3200" dirty="0" smtClean="0"/>
              <a:t>Examples: baking soda</a:t>
            </a:r>
            <a:endParaRPr lang="en-C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143000"/>
          </a:xfrm>
        </p:spPr>
        <p:txBody>
          <a:bodyPr>
            <a:normAutofit/>
          </a:bodyPr>
          <a:lstStyle/>
          <a:p>
            <a:r>
              <a:rPr lang="en-CA" b="1" dirty="0" smtClean="0"/>
              <a:t>Nutrients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29196"/>
          </a:xfrm>
        </p:spPr>
        <p:txBody>
          <a:bodyPr>
            <a:normAutofit/>
          </a:bodyPr>
          <a:lstStyle/>
          <a:p>
            <a:r>
              <a:rPr lang="en-CA" sz="3200" dirty="0" smtClean="0">
                <a:solidFill>
                  <a:srgbClr val="FF0000"/>
                </a:solidFill>
              </a:rPr>
              <a:t>Nutrients</a:t>
            </a:r>
            <a:r>
              <a:rPr lang="en-CA" sz="3200" dirty="0" smtClean="0"/>
              <a:t>: </a:t>
            </a:r>
            <a:r>
              <a:rPr lang="en-CA" sz="3200" b="1" u="sng" dirty="0" smtClean="0"/>
              <a:t>elements and compounds that organisms need for living, growing, and reproducing.</a:t>
            </a:r>
          </a:p>
          <a:p>
            <a:r>
              <a:rPr lang="en-CA" sz="3200" dirty="0" smtClean="0"/>
              <a:t>Two types of nutrients:</a:t>
            </a:r>
          </a:p>
          <a:p>
            <a:pPr lvl="1"/>
            <a:r>
              <a:rPr lang="en-CA" sz="3200" b="1" u="sng" dirty="0" smtClean="0">
                <a:solidFill>
                  <a:srgbClr val="FF0000"/>
                </a:solidFill>
              </a:rPr>
              <a:t>Macronutrients-</a:t>
            </a:r>
            <a:r>
              <a:rPr lang="en-CA" sz="3200" dirty="0" smtClean="0"/>
              <a:t> organisms need in large amounts.  </a:t>
            </a:r>
          </a:p>
          <a:p>
            <a:pPr lvl="1"/>
            <a:r>
              <a:rPr lang="en-CA" sz="3200" b="1" u="sng" dirty="0" smtClean="0">
                <a:solidFill>
                  <a:srgbClr val="FF0000"/>
                </a:solidFill>
              </a:rPr>
              <a:t>Micronutrients-</a:t>
            </a:r>
            <a:r>
              <a:rPr lang="en-CA" sz="3200" dirty="0" smtClean="0"/>
              <a:t> organisms need in small or trace amounts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Six Common Macronutrients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357298"/>
            <a:ext cx="5929354" cy="5072098"/>
          </a:xfrm>
        </p:spPr>
        <p:txBody>
          <a:bodyPr>
            <a:normAutofit lnSpcReduction="10000"/>
          </a:bodyPr>
          <a:lstStyle/>
          <a:p>
            <a:pPr marL="550926" indent="-514350">
              <a:buAutoNum type="arabicParenR"/>
            </a:pPr>
            <a:r>
              <a:rPr lang="en-CA" b="1" u="sng" dirty="0" smtClean="0"/>
              <a:t>Nitrogen</a:t>
            </a:r>
          </a:p>
          <a:p>
            <a:pPr marL="852678" lvl="1" indent="-514350">
              <a:buFont typeface="+mj-lt"/>
              <a:buAutoNum type="alphaLcParenR"/>
            </a:pPr>
            <a:r>
              <a:rPr lang="en-CA" dirty="0" smtClean="0"/>
              <a:t>Plants: leaf/stem growth, chlorophyll </a:t>
            </a:r>
          </a:p>
          <a:p>
            <a:pPr marL="852678" lvl="1" indent="-514350">
              <a:buNone/>
            </a:pPr>
            <a:r>
              <a:rPr lang="en-CA" dirty="0" smtClean="0"/>
              <a:t>	and protein composition</a:t>
            </a:r>
          </a:p>
          <a:p>
            <a:pPr marL="852678" lvl="1" indent="-514350">
              <a:buFont typeface="+mj-lt"/>
              <a:buAutoNum type="alphaLcParenR"/>
            </a:pPr>
            <a:r>
              <a:rPr lang="en-CA" dirty="0" smtClean="0"/>
              <a:t>Animals: protein and nucleic acid composition, growth and repair of </a:t>
            </a:r>
          </a:p>
          <a:p>
            <a:pPr marL="852678" lvl="1" indent="-514350">
              <a:buNone/>
            </a:pPr>
            <a:r>
              <a:rPr lang="en-CA" dirty="0" smtClean="0"/>
              <a:t>	tissues</a:t>
            </a:r>
          </a:p>
          <a:p>
            <a:pPr marL="550926" indent="-514350">
              <a:buAutoNum type="arabicParenR"/>
            </a:pPr>
            <a:r>
              <a:rPr lang="en-CA" b="1" u="sng" dirty="0" smtClean="0"/>
              <a:t>Phosphorous</a:t>
            </a:r>
          </a:p>
          <a:p>
            <a:pPr marL="852678" lvl="1" indent="-514350">
              <a:buFont typeface="+mj-lt"/>
              <a:buAutoNum type="alphaLcParenR"/>
            </a:pPr>
            <a:r>
              <a:rPr lang="en-CA" dirty="0" smtClean="0"/>
              <a:t>Plants: root/flower growth, cellular respiration and photosynthesis</a:t>
            </a:r>
          </a:p>
          <a:p>
            <a:pPr marL="852678" lvl="1" indent="-514350">
              <a:buFont typeface="+mj-lt"/>
              <a:buAutoNum type="alphaLcParenR"/>
            </a:pPr>
            <a:r>
              <a:rPr lang="en-CA" dirty="0" smtClean="0"/>
              <a:t>Animals: bone, teeth, and DNA composition</a:t>
            </a:r>
          </a:p>
        </p:txBody>
      </p:sp>
      <p:pic>
        <p:nvPicPr>
          <p:cNvPr id="3074" name="Picture 2" descr="http://extension.missouri.edu/explore/images/ipm1007dayflower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1643050"/>
            <a:ext cx="2266950" cy="4029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28662" y="2332037"/>
            <a:ext cx="7467600" cy="4525963"/>
          </a:xfrm>
        </p:spPr>
        <p:txBody>
          <a:bodyPr>
            <a:normAutofit lnSpcReduction="10000"/>
          </a:bodyPr>
          <a:lstStyle/>
          <a:p>
            <a:pPr marL="550926" indent="-514350">
              <a:buNone/>
            </a:pPr>
            <a:r>
              <a:rPr lang="en-CA" dirty="0" smtClean="0"/>
              <a:t>3) </a:t>
            </a:r>
            <a:r>
              <a:rPr lang="en-CA" b="1" u="sng" dirty="0" smtClean="0"/>
              <a:t>Potassium</a:t>
            </a:r>
          </a:p>
          <a:p>
            <a:pPr marL="550926" indent="-514350">
              <a:buNone/>
            </a:pPr>
            <a:r>
              <a:rPr lang="en-CA" dirty="0" smtClean="0"/>
              <a:t>	a) </a:t>
            </a:r>
            <a:r>
              <a:rPr lang="en-CA" i="1" dirty="0" smtClean="0"/>
              <a:t>Plants: </a:t>
            </a:r>
            <a:r>
              <a:rPr lang="en-CA" dirty="0" smtClean="0"/>
              <a:t>early growth, starch/protein 	production, sugar movement</a:t>
            </a:r>
          </a:p>
          <a:p>
            <a:pPr marL="550926" indent="-514350">
              <a:buNone/>
            </a:pPr>
            <a:r>
              <a:rPr lang="en-CA" dirty="0" smtClean="0"/>
              <a:t>	b) </a:t>
            </a:r>
            <a:r>
              <a:rPr lang="en-CA" i="1" dirty="0" smtClean="0"/>
              <a:t>Animals: </a:t>
            </a:r>
            <a:r>
              <a:rPr lang="en-CA" dirty="0" smtClean="0"/>
              <a:t>muscle contraction and nerve 	impulses</a:t>
            </a:r>
          </a:p>
          <a:p>
            <a:pPr marL="550926" indent="-514350">
              <a:buNone/>
            </a:pPr>
            <a:r>
              <a:rPr lang="en-CA" dirty="0" smtClean="0"/>
              <a:t>4) </a:t>
            </a:r>
            <a:r>
              <a:rPr lang="en-CA" b="1" u="sng" dirty="0" smtClean="0"/>
              <a:t>Magnesium</a:t>
            </a:r>
          </a:p>
          <a:p>
            <a:pPr marL="550926" indent="-514350">
              <a:buNone/>
            </a:pPr>
            <a:r>
              <a:rPr lang="en-CA" dirty="0" smtClean="0"/>
              <a:t>	a) </a:t>
            </a:r>
            <a:r>
              <a:rPr lang="en-CA" i="1" dirty="0" smtClean="0"/>
              <a:t>Plants: </a:t>
            </a:r>
            <a:r>
              <a:rPr lang="en-CA" dirty="0" smtClean="0"/>
              <a:t>chlorophyll structure and 	photosynthesis</a:t>
            </a:r>
          </a:p>
          <a:p>
            <a:pPr marL="550926" indent="-514350">
              <a:buNone/>
            </a:pPr>
            <a:r>
              <a:rPr lang="en-CA" dirty="0" smtClean="0"/>
              <a:t>	b) </a:t>
            </a:r>
            <a:r>
              <a:rPr lang="en-CA" i="1" dirty="0" smtClean="0"/>
              <a:t>Animals: </a:t>
            </a:r>
            <a:r>
              <a:rPr lang="en-CA" dirty="0" smtClean="0"/>
              <a:t>bones, teeth composition; 	absorption of calcium and potassium</a:t>
            </a:r>
          </a:p>
          <a:p>
            <a:pPr>
              <a:buNone/>
            </a:pPr>
            <a:endParaRPr lang="en-CA" dirty="0"/>
          </a:p>
        </p:txBody>
      </p:sp>
      <p:pic>
        <p:nvPicPr>
          <p:cNvPr id="2050" name="Picture 2" descr="http://www.frw.ca/albums/wildflower-and-butterfly-meadows/Lady_bugs_help_to_control_aphids_on_tender_new_plant_shoots_3700_IMG00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607599" y="-1964557"/>
            <a:ext cx="2143117" cy="60722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5) </a:t>
            </a:r>
            <a:r>
              <a:rPr lang="en-CA" b="1" u="sng" dirty="0" smtClean="0"/>
              <a:t>Calcium</a:t>
            </a:r>
          </a:p>
          <a:p>
            <a:pPr>
              <a:buNone/>
            </a:pPr>
            <a:r>
              <a:rPr lang="en-CA" dirty="0" smtClean="0"/>
              <a:t>	a) </a:t>
            </a:r>
            <a:r>
              <a:rPr lang="en-CA" i="1" dirty="0" smtClean="0"/>
              <a:t>Plants</a:t>
            </a:r>
            <a:r>
              <a:rPr lang="en-CA" dirty="0" smtClean="0"/>
              <a:t>: cell wall structure and cell 	division</a:t>
            </a:r>
          </a:p>
          <a:p>
            <a:pPr>
              <a:buNone/>
            </a:pPr>
            <a:r>
              <a:rPr lang="en-CA" dirty="0" smtClean="0"/>
              <a:t>	b) </a:t>
            </a:r>
            <a:r>
              <a:rPr lang="en-CA" i="1" dirty="0" smtClean="0"/>
              <a:t>Animals</a:t>
            </a:r>
            <a:r>
              <a:rPr lang="en-CA" dirty="0" smtClean="0"/>
              <a:t>: composition of teeth, bones; 	helps 	blood clotting; muscle and nerve function.</a:t>
            </a:r>
          </a:p>
          <a:p>
            <a:pPr>
              <a:buNone/>
            </a:pPr>
            <a:r>
              <a:rPr lang="en-CA" dirty="0" smtClean="0"/>
              <a:t>6) </a:t>
            </a:r>
            <a:r>
              <a:rPr lang="en-CA" b="1" u="sng" dirty="0" err="1" smtClean="0"/>
              <a:t>Sulfur</a:t>
            </a:r>
            <a:endParaRPr lang="en-CA" b="1" u="sng" dirty="0" smtClean="0"/>
          </a:p>
          <a:p>
            <a:pPr>
              <a:buNone/>
            </a:pPr>
            <a:r>
              <a:rPr lang="en-CA" dirty="0" smtClean="0"/>
              <a:t>	a) </a:t>
            </a:r>
            <a:r>
              <a:rPr lang="en-CA" i="1" dirty="0" smtClean="0"/>
              <a:t>Plants</a:t>
            </a:r>
            <a:r>
              <a:rPr lang="en-CA" dirty="0" smtClean="0"/>
              <a:t>: production of fruits and grains</a:t>
            </a:r>
          </a:p>
          <a:p>
            <a:pPr>
              <a:buNone/>
            </a:pPr>
            <a:r>
              <a:rPr lang="en-CA" dirty="0" smtClean="0"/>
              <a:t>	b) </a:t>
            </a:r>
            <a:r>
              <a:rPr lang="en-CA" i="1" dirty="0" smtClean="0"/>
              <a:t>Animals</a:t>
            </a:r>
            <a:r>
              <a:rPr lang="en-CA" dirty="0" smtClean="0"/>
              <a:t>: protein synthesis, enzyme 	activation, and detoxification.</a:t>
            </a:r>
            <a:endParaRPr lang="en-CA" dirty="0"/>
          </a:p>
        </p:txBody>
      </p:sp>
      <p:pic>
        <p:nvPicPr>
          <p:cNvPr id="1026" name="Picture 2" descr="http://www.clipartof.com/images/clipart/thumbnail2/7200_bone_mascot_cartoon_character_with_welcoming_open_arm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29250"/>
            <a:ext cx="1247775" cy="1428750"/>
          </a:xfrm>
          <a:prstGeom prst="rect">
            <a:avLst/>
          </a:prstGeom>
          <a:noFill/>
        </p:spPr>
      </p:pic>
      <p:pic>
        <p:nvPicPr>
          <p:cNvPr id="1028" name="Picture 4" descr="http://www.imageenvision.com/md2/sym_bone_cartoon_character_flexing_his_arm_muscl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77500" y="0"/>
            <a:ext cx="1666500" cy="23510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28605"/>
            <a:ext cx="8043890" cy="2714643"/>
          </a:xfrm>
        </p:spPr>
        <p:txBody>
          <a:bodyPr/>
          <a:lstStyle/>
          <a:p>
            <a:r>
              <a:rPr lang="en-CA" dirty="0" smtClean="0"/>
              <a:t>Levels of nutrients- has to be right on</a:t>
            </a:r>
          </a:p>
          <a:p>
            <a:endParaRPr lang="en-CA" dirty="0" smtClean="0"/>
          </a:p>
          <a:p>
            <a:r>
              <a:rPr lang="en-CA" dirty="0" smtClean="0">
                <a:solidFill>
                  <a:srgbClr val="FF0000"/>
                </a:solidFill>
              </a:rPr>
              <a:t>Optimum amounts-</a:t>
            </a:r>
            <a:r>
              <a:rPr lang="en-CA" b="1" u="sng" dirty="0" smtClean="0">
                <a:solidFill>
                  <a:srgbClr val="FF0000"/>
                </a:solidFill>
              </a:rPr>
              <a:t> </a:t>
            </a:r>
            <a:r>
              <a:rPr lang="en-CA" b="1" u="sng" dirty="0" smtClean="0"/>
              <a:t>amount that provides an organism with the best health. </a:t>
            </a:r>
            <a:endParaRPr lang="en-CA" b="1" u="sng" dirty="0"/>
          </a:p>
        </p:txBody>
      </p:sp>
      <p:pic>
        <p:nvPicPr>
          <p:cNvPr id="14338" name="Picture 2" descr="http://www.michaeltyler.co.uk/uploaded_images/0301-7866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643182"/>
            <a:ext cx="6038850" cy="4029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Organic Molecules: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5043510"/>
          </a:xfrm>
        </p:spPr>
        <p:txBody>
          <a:bodyPr>
            <a:normAutofit/>
          </a:bodyPr>
          <a:lstStyle/>
          <a:p>
            <a:pPr marL="550926" indent="-514350">
              <a:buFont typeface="+mj-lt"/>
              <a:buAutoNum type="arabicPeriod"/>
            </a:pPr>
            <a:r>
              <a:rPr lang="en-CA" dirty="0" smtClean="0">
                <a:solidFill>
                  <a:srgbClr val="FF0000"/>
                </a:solidFill>
              </a:rPr>
              <a:t>Carbohydrates-</a:t>
            </a:r>
            <a:r>
              <a:rPr lang="en-CA" dirty="0" smtClean="0"/>
              <a:t> </a:t>
            </a:r>
            <a:r>
              <a:rPr lang="en-CA" b="1" u="sng" dirty="0" smtClean="0"/>
              <a:t>made up of C, H, and O</a:t>
            </a:r>
            <a:r>
              <a:rPr lang="en-CA" dirty="0" smtClean="0"/>
              <a:t>.</a:t>
            </a:r>
          </a:p>
          <a:p>
            <a:pPr marL="550926" indent="-514350">
              <a:buFont typeface="+mj-lt"/>
              <a:buAutoNum type="arabicPeriod"/>
            </a:pPr>
            <a:r>
              <a:rPr lang="en-CA" dirty="0" smtClean="0">
                <a:solidFill>
                  <a:srgbClr val="FF0000"/>
                </a:solidFill>
              </a:rPr>
              <a:t>Lipids-</a:t>
            </a:r>
            <a:r>
              <a:rPr lang="en-CA" dirty="0" smtClean="0"/>
              <a:t> </a:t>
            </a:r>
            <a:r>
              <a:rPr lang="en-CA" b="1" u="sng" dirty="0" smtClean="0"/>
              <a:t>large compounds of C, H, and O</a:t>
            </a:r>
            <a:r>
              <a:rPr lang="en-CA" dirty="0" smtClean="0"/>
              <a:t>.</a:t>
            </a:r>
          </a:p>
          <a:p>
            <a:pPr marL="550926" indent="-514350">
              <a:buFont typeface="+mj-lt"/>
              <a:buAutoNum type="arabicPeriod"/>
            </a:pPr>
            <a:r>
              <a:rPr lang="en-CA" dirty="0" smtClean="0"/>
              <a:t>A) </a:t>
            </a:r>
            <a:r>
              <a:rPr lang="en-CA" dirty="0" smtClean="0">
                <a:solidFill>
                  <a:srgbClr val="FF0000"/>
                </a:solidFill>
              </a:rPr>
              <a:t>Proteins-</a:t>
            </a:r>
            <a:r>
              <a:rPr lang="en-CA" dirty="0" smtClean="0"/>
              <a:t> </a:t>
            </a:r>
            <a:r>
              <a:rPr lang="en-CA" b="1" u="sng" dirty="0" smtClean="0"/>
              <a:t>contain atoms of C, H, O, and N  </a:t>
            </a:r>
          </a:p>
          <a:p>
            <a:pPr marL="550926" indent="-514350">
              <a:buNone/>
            </a:pPr>
            <a:r>
              <a:rPr lang="en-CA" dirty="0" smtClean="0"/>
              <a:t>	B) </a:t>
            </a:r>
            <a:r>
              <a:rPr lang="en-CA" dirty="0" smtClean="0">
                <a:solidFill>
                  <a:srgbClr val="FF0000"/>
                </a:solidFill>
              </a:rPr>
              <a:t>Amino Acids- </a:t>
            </a:r>
            <a:r>
              <a:rPr lang="en-CA" b="1" u="sng" dirty="0" smtClean="0"/>
              <a:t>building blocks of protein</a:t>
            </a:r>
          </a:p>
          <a:p>
            <a:pPr marL="550926" indent="-514350">
              <a:buNone/>
            </a:pPr>
            <a:r>
              <a:rPr lang="en-CA" sz="1800" dirty="0" smtClean="0">
                <a:solidFill>
                  <a:schemeClr val="bg2">
                    <a:lumMod val="50000"/>
                  </a:schemeClr>
                </a:solidFill>
              </a:rPr>
              <a:t>4. </a:t>
            </a:r>
            <a:r>
              <a:rPr lang="en-CA" dirty="0" smtClean="0">
                <a:solidFill>
                  <a:srgbClr val="FF0000"/>
                </a:solidFill>
              </a:rPr>
              <a:t>Nucleic Acids- </a:t>
            </a:r>
            <a:r>
              <a:rPr lang="en-CA" b="1" u="sng" dirty="0" smtClean="0"/>
              <a:t>large complicated molecules found in living things; </a:t>
            </a:r>
            <a:r>
              <a:rPr lang="en-CA" dirty="0" smtClean="0"/>
              <a:t>DNA and RNA (phosphates, ribose, nitrogen-containing bases); contribute to heredity and cell’s activities</a:t>
            </a:r>
            <a:endParaRPr lang="en-CA" dirty="0"/>
          </a:p>
        </p:txBody>
      </p:sp>
      <p:pic>
        <p:nvPicPr>
          <p:cNvPr id="17410" name="Picture 2" descr="http://www.csb.yale.edu/userguides/graphics/ribbons/help/dna_rg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5105400"/>
            <a:ext cx="219075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Carbohydrates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472518" cy="2828932"/>
          </a:xfrm>
        </p:spPr>
        <p:txBody>
          <a:bodyPr/>
          <a:lstStyle/>
          <a:p>
            <a:r>
              <a:rPr lang="en-CA" dirty="0" smtClean="0"/>
              <a:t>Found in: </a:t>
            </a:r>
            <a:r>
              <a:rPr lang="en-CA" b="1" u="sng" dirty="0" smtClean="0"/>
              <a:t>rice, potatoes, fruits, bread, pasta</a:t>
            </a:r>
          </a:p>
          <a:p>
            <a:r>
              <a:rPr lang="en-CA" dirty="0" smtClean="0"/>
              <a:t>Examples: glucose (made by plants during photosynthesis); starch, cellulose, glycogen (made by the combination of glucose molecules)</a:t>
            </a:r>
            <a:endParaRPr lang="en-CA" dirty="0"/>
          </a:p>
        </p:txBody>
      </p:sp>
      <p:pic>
        <p:nvPicPr>
          <p:cNvPr id="2050" name="Picture 2" descr="http://home.hia.no/~stephens/glucos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810000"/>
            <a:ext cx="2676525" cy="2809875"/>
          </a:xfrm>
          <a:prstGeom prst="rect">
            <a:avLst/>
          </a:prstGeom>
          <a:noFill/>
        </p:spPr>
      </p:pic>
      <p:pic>
        <p:nvPicPr>
          <p:cNvPr id="16386" name="Picture 2" descr="http://knowledgeiswisdom.com/back-to-health-naturally/wp-content/uploads/2009/07/carbohydrates_250x25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581400"/>
            <a:ext cx="3263545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</TotalTime>
  <Words>311</Words>
  <Application>Microsoft Office PowerPoint</Application>
  <PresentationFormat>On-screen Show (4:3)</PresentationFormat>
  <Paragraphs>59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1.3 Common Substances Essential to Living Things</vt:lpstr>
      <vt:lpstr>1.3 Common Substances Essential to Living Things</vt:lpstr>
      <vt:lpstr>Nutrients</vt:lpstr>
      <vt:lpstr>Six Common Macronutrients</vt:lpstr>
      <vt:lpstr>PowerPoint Presentation</vt:lpstr>
      <vt:lpstr>PowerPoint Presentation</vt:lpstr>
      <vt:lpstr>PowerPoint Presentation</vt:lpstr>
      <vt:lpstr>Organic Molecules:</vt:lpstr>
      <vt:lpstr>Carbohydrates</vt:lpstr>
      <vt:lpstr>Lipids</vt:lpstr>
      <vt:lpstr>Proteins and Amino Acids</vt:lpstr>
      <vt:lpstr>Nucleic Acids</vt:lpstr>
    </vt:vector>
  </TitlesOfParts>
  <Company>Grande Prairie Catholic School District #28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1.3 Common Substances Essential to Living Things</dc:title>
  <dc:creator>GPCSD</dc:creator>
  <cp:lastModifiedBy>Staff</cp:lastModifiedBy>
  <cp:revision>4</cp:revision>
  <dcterms:created xsi:type="dcterms:W3CDTF">2010-04-12T01:53:00Z</dcterms:created>
  <dcterms:modified xsi:type="dcterms:W3CDTF">2011-11-16T16:36:31Z</dcterms:modified>
</cp:coreProperties>
</file>