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8" autoAdjust="0"/>
    <p:restoredTop sz="86491" autoAdjust="0"/>
  </p:normalViewPr>
  <p:slideViewPr>
    <p:cSldViewPr>
      <p:cViewPr varScale="1">
        <p:scale>
          <a:sx n="64" d="100"/>
          <a:sy n="64" d="100"/>
        </p:scale>
        <p:origin x="-1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4396EB-C159-4BE7-9892-59675DE7F578}" type="datetimeFigureOut">
              <a:rPr lang="en-US"/>
              <a:pPr>
                <a:defRPr/>
              </a:pPr>
              <a:t>5/7/2010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ECF5BA-A830-4045-953B-8B9C1FF57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FF0B3296-8A36-4038-9BD9-FD7EF925ADE5}" type="datetimeFigureOut">
              <a:rPr lang="en-US"/>
              <a:pPr>
                <a:defRPr/>
              </a:pPr>
              <a:t>5/7/2010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9765465-436F-4B8F-BD5B-7D0A4038D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01D49-D063-49A4-A024-191969274C0E}" type="datetimeFigureOut">
              <a:rPr lang="en-US"/>
              <a:pPr>
                <a:defRPr/>
              </a:pPr>
              <a:t>5/7/2010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34E2B-78A0-413D-AF86-F5583EDEC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94C8E-1E57-4EB5-B470-D57C75699BE8}" type="datetimeFigureOut">
              <a:rPr lang="en-US"/>
              <a:pPr>
                <a:defRPr/>
              </a:pPr>
              <a:t>5/7/2010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8885-0612-41F6-AD51-EF59A5D25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E3FB3-E916-49A8-990E-B23E17B66213}" type="datetimeFigureOut">
              <a:rPr lang="en-US"/>
              <a:pPr>
                <a:defRPr/>
              </a:pPr>
              <a:t>5/7/2010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323A-88C9-4316-B91A-3F9E50388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Isosceles Triangle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1726-3D95-436B-8C73-08B249095B9E}" type="datetimeFigureOut">
              <a:rPr lang="en-US"/>
              <a:pPr>
                <a:defRPr/>
              </a:pPr>
              <a:t>5/7/2010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6D02C-3141-4F6D-A511-F66E1F97F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25FFA-8B57-414C-8C10-1EB60176FEF9}" type="datetimeFigureOut">
              <a:rPr lang="en-US"/>
              <a:pPr>
                <a:defRPr/>
              </a:pPr>
              <a:t>5/7/2010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E5667-484B-4FE5-98AF-E9E4E81C4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C47FC-5398-4EAE-8F0A-4112401297F4}" type="datetimeFigureOut">
              <a:rPr lang="en-US"/>
              <a:pPr>
                <a:defRPr/>
              </a:pPr>
              <a:t>5/7/2010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0C4A875-2E79-412B-912B-48570F1C2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F25A6-E29D-421D-92AD-78BD3BE18E8C}" type="datetimeFigureOut">
              <a:rPr lang="en-US"/>
              <a:pPr>
                <a:defRPr/>
              </a:pPr>
              <a:t>5/7/2010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5125-E51F-465C-B268-93175AFAA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6B042-E5B7-4C4A-915A-EB300B6FD44F}" type="datetimeFigureOut">
              <a:rPr lang="en-US"/>
              <a:pPr>
                <a:defRPr/>
              </a:pPr>
              <a:t>5/7/2010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0638D-47DE-4B5A-A4E5-67D4CD098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D2FD6B9-B02D-4293-9E3C-CFD63727FB21}" type="datetimeFigureOut">
              <a:rPr lang="en-US"/>
              <a:pPr>
                <a:defRPr/>
              </a:pPr>
              <a:t>5/7/2010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3B2FC56-44F3-4C40-A192-AA3CB8D1B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143E3AB-042A-4A98-99CB-C7E2BB889461}" type="datetimeFigureOut">
              <a:rPr lang="en-US"/>
              <a:pPr>
                <a:defRPr/>
              </a:pPr>
              <a:t>5/7/2010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1A675B95-542E-4408-B57B-D9162E8B7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03E9A44-B48D-45BF-B18F-B04E94846F4B}" type="datetimeFigureOut">
              <a:rPr lang="en-US"/>
              <a:pPr>
                <a:defRPr/>
              </a:pPr>
              <a:t>5/7/2010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8C25901-2538-446D-83C3-1DEB1EAAF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9" r:id="rId5"/>
    <p:sldLayoutId id="2147483694" r:id="rId6"/>
    <p:sldLayoutId id="2147483693" r:id="rId7"/>
    <p:sldLayoutId id="2147483700" r:id="rId8"/>
    <p:sldLayoutId id="2147483701" r:id="rId9"/>
    <p:sldLayoutId id="2147483692" r:id="rId10"/>
    <p:sldLayoutId id="2147483691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a/imgres?imgurl=http://www.daviddarling.info/images/pacemaker.jpg&amp;imgrefurl=http://www.daviddarling.info/encyclopedia/P/pacemaker.html&amp;usg=__5ZHwJAM3hmzmQuYSsv2NaROmgDc=&amp;h=236&amp;w=250&amp;sz=11&amp;hl=en&amp;start=40&amp;tbnid=7O0J7AijCRfltM:&amp;tbnh=105&amp;tbnw=111&amp;prev=/images?q=pacemaker&amp;gbv=2&amp;ndsp=20&amp;hl=en&amp;sa=N&amp;start=2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pedia.org/wiki/File:Crossed_wires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images.google.ca/imgres?imgurl=http://www.freedigitalphotos.net/image/s_fuse.jpg&amp;imgrefurl=http://www.freedigitalphotos.net/details.php?gid=86&amp;sgid=&amp;pid=1784&amp;usg=__yXjw-D3SjBEeU2_MlaHroY6AzXU=&amp;h=375&amp;w=500&amp;sz=82&amp;hl=en&amp;start=1&amp;um=1&amp;tbnid=nga9DCb0KmcumM:&amp;tbnh=98&amp;tbnw=130&amp;prev=/images?q=fuse&amp;hl=en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a/imgres?imgurl=http://rocky.digikey.com/weblib/Littelfuse/Web%20Photos/3AG%20FUSE%20313%20SERIES.jpg&amp;imgrefurl=http://parts.digikey.ie/1/4/index6.html&amp;usg=__98Wr21OPvP6tkgZSeNvT2F-BigM=&amp;h=640&amp;w=640&amp;sz=265&amp;hl=en&amp;start=6&amp;um=1&amp;tbnid=twUcBI8kUQF0JM:&amp;tbnh=137&amp;tbnw=137&amp;prev=/images?q=fuse&amp;hl=en&amp;um=1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images.google.ca/imgres?imgurl=http://shop1.actinicexpress.co.uk/shops/partsforaircraft/images/catalog/blade_fuse_large.JPG&amp;imgrefurl=http://shop1.actinicexpress.co.uk/shops/partsforaircraft/index.php?cat=Fuses_and_Fuse_Box&amp;usg=__x7FHvMnB71QGihuMbCcBo4i1pyI=&amp;h=321&amp;w=350&amp;sz=19&amp;hl=en&amp;start=3&amp;um=1&amp;tbnid=GYvfamfdAbyhgM:&amp;tbnh=110&amp;tbnw=120&amp;prev=/images?q=fuse&amp;hl=en&amp;um=1" TargetMode="Externa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 1.3 and 1.4</a:t>
            </a:r>
            <a:endParaRPr lang="en-US" b="1" i="1" u="sng" dirty="0"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p. 284 - 294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1.4 Cells and Batteries</a:t>
            </a:r>
            <a:endParaRPr lang="en-US" b="1" i="1" u="sng" dirty="0"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76400" y="1524000"/>
            <a:ext cx="601980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Century Gothic" pitchFamily="34" charset="0"/>
              </a:rPr>
              <a:t>Electrochemical Cell </a:t>
            </a:r>
            <a:r>
              <a:rPr lang="en-US" sz="2400">
                <a:latin typeface="Century Gothic" pitchFamily="34" charset="0"/>
              </a:rPr>
              <a:t>– is a package of chemicals designed to produce small amounts of electricity. The electricity comes from chemical reactions.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3810000"/>
            <a:ext cx="3352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entury Gothic" pitchFamily="34" charset="0"/>
              </a:rPr>
              <a:t>A </a:t>
            </a:r>
            <a:r>
              <a:rPr lang="en-US" sz="2400" b="1" u="sng">
                <a:latin typeface="Century Gothic" pitchFamily="34" charset="0"/>
              </a:rPr>
              <a:t>pacemaker</a:t>
            </a:r>
            <a:r>
              <a:rPr lang="en-US" sz="2400">
                <a:latin typeface="Century Gothic" pitchFamily="34" charset="0"/>
              </a:rPr>
              <a:t> uses an electrochemical cell to deliver small amount of </a:t>
            </a:r>
            <a:r>
              <a:rPr lang="en-US" sz="2400" b="1" u="sng">
                <a:latin typeface="Century Gothic" pitchFamily="34" charset="0"/>
              </a:rPr>
              <a:t>current</a:t>
            </a:r>
            <a:r>
              <a:rPr lang="en-US" sz="2400">
                <a:latin typeface="Century Gothic" pitchFamily="34" charset="0"/>
              </a:rPr>
              <a:t> at a regular interval to keep the heart beating normally.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0" y="3581400"/>
            <a:ext cx="3505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entury Gothic" pitchFamily="34" charset="0"/>
              </a:rPr>
              <a:t>There are two main types of cells: 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b="1" u="sng">
                <a:latin typeface="Century Gothic" pitchFamily="34" charset="0"/>
              </a:rPr>
              <a:t>Dry cells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b="1" u="sng">
                <a:latin typeface="Century Gothic" pitchFamily="34" charset="0"/>
              </a:rPr>
              <a:t>Wet cells</a:t>
            </a:r>
          </a:p>
        </p:txBody>
      </p:sp>
      <p:pic>
        <p:nvPicPr>
          <p:cNvPr id="23554" name="Picture 2" descr="http://www.bostonscientific.com/templatedata/imports/multimedia/CRM/pro_pacemaker_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34417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http://tbn1.google.com/images?q=tbn:7O0J7AijCRfltM:http://www.daviddarling.info/images/pacemak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914400"/>
            <a:ext cx="20574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Dry Cells</a:t>
            </a:r>
            <a:endParaRPr lang="en-US" b="1" i="1" u="sng" dirty="0"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19400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The electricity-producing cells that we use </a:t>
            </a:r>
            <a:r>
              <a:rPr lang="en-US" b="1" u="sng" smtClean="0"/>
              <a:t>everyday</a:t>
            </a:r>
            <a:r>
              <a:rPr lang="en-US" smtClean="0"/>
              <a:t> in flashlights and T.V. remotes are dry cells.</a:t>
            </a:r>
          </a:p>
          <a:p>
            <a:pPr eaLnBrk="1" hangingPunct="1"/>
            <a:r>
              <a:rPr lang="en-US" smtClean="0"/>
              <a:t>They are called “</a:t>
            </a:r>
            <a:r>
              <a:rPr lang="en-US" b="1" u="sng" smtClean="0"/>
              <a:t>dry</a:t>
            </a:r>
            <a:r>
              <a:rPr lang="en-US" smtClean="0"/>
              <a:t>” because the chemicals are in a </a:t>
            </a:r>
            <a:r>
              <a:rPr lang="en-US" b="1" u="sng" smtClean="0"/>
              <a:t>paste</a:t>
            </a:r>
          </a:p>
          <a:p>
            <a:pPr eaLnBrk="1" hangingPunct="1"/>
            <a:r>
              <a:rPr lang="en-US" smtClean="0"/>
              <a:t>They are sealed so they can be used in </a:t>
            </a:r>
            <a:r>
              <a:rPr lang="en-US" b="1" u="sng" smtClean="0"/>
              <a:t>any position </a:t>
            </a:r>
            <a:r>
              <a:rPr lang="en-US" smtClean="0"/>
              <a:t>without the chemicals leaking out.</a:t>
            </a:r>
          </a:p>
        </p:txBody>
      </p:sp>
      <p:pic>
        <p:nvPicPr>
          <p:cNvPr id="22530" name="Picture 2" descr="http://blog.faludi.com/wp-content/uploads/2008/01/batt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www.electronicplus.com/images/products/E93BP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57200"/>
            <a:ext cx="27432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Dry Cells </a:t>
            </a:r>
            <a:r>
              <a:rPr lang="en-US" b="1" i="1" u="sng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con’t</a:t>
            </a:r>
            <a:endParaRPr lang="en-US" b="1" i="1" u="sng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1317625"/>
          </a:xfrm>
        </p:spPr>
        <p:txBody>
          <a:bodyPr/>
          <a:lstStyle/>
          <a:p>
            <a:pPr eaLnBrk="1" hangingPunct="1"/>
            <a:r>
              <a:rPr lang="en-US" smtClean="0"/>
              <a:t>Dry cells work by a </a:t>
            </a:r>
            <a:r>
              <a:rPr lang="en-US" b="1" u="sng" smtClean="0"/>
              <a:t>chemical reaction </a:t>
            </a:r>
            <a:r>
              <a:rPr lang="en-US" smtClean="0"/>
              <a:t>in the cell </a:t>
            </a:r>
            <a:r>
              <a:rPr lang="en-US" b="1" u="sng" smtClean="0"/>
              <a:t>releasing</a:t>
            </a:r>
            <a:r>
              <a:rPr lang="en-US" smtClean="0"/>
              <a:t> free </a:t>
            </a:r>
            <a:r>
              <a:rPr lang="en-US" b="1" u="sng" smtClean="0"/>
              <a:t>electrons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" y="3200400"/>
            <a:ext cx="3810000" cy="1938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Century Gothic" pitchFamily="34" charset="0"/>
              </a:rPr>
              <a:t>Electrolyte </a:t>
            </a:r>
            <a:r>
              <a:rPr lang="en-US" sz="2400">
                <a:latin typeface="Century Gothic" pitchFamily="34" charset="0"/>
              </a:rPr>
              <a:t>– a paste or liquid that conducts electricity because it contains chemicals that form ions.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5410200"/>
            <a:ext cx="76200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Century Gothic" pitchFamily="34" charset="0"/>
              </a:rPr>
              <a:t>Ion</a:t>
            </a:r>
            <a:r>
              <a:rPr lang="en-US" sz="2400">
                <a:latin typeface="Century Gothic" pitchFamily="34" charset="0"/>
              </a:rPr>
              <a:t> – an atom or group of atoms that has become electrically charged through the loss or gain of electrons.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76800" y="2971800"/>
            <a:ext cx="3352800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Century Gothic" pitchFamily="34" charset="0"/>
              </a:rPr>
              <a:t>Electrodes</a:t>
            </a:r>
            <a:r>
              <a:rPr lang="en-US" sz="2400">
                <a:latin typeface="Century Gothic" pitchFamily="34" charset="0"/>
              </a:rPr>
              <a:t> – a conductor through which electric current enters or leaves a device or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0"/>
            <a:ext cx="5029200" cy="6454775"/>
          </a:xfrm>
        </p:spPr>
        <p:txBody>
          <a:bodyPr>
            <a:normAutofit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</a:t>
            </a:r>
            <a:r>
              <a:rPr lang="en-US" b="1" u="sng" dirty="0" smtClean="0"/>
              <a:t>electrolyte</a:t>
            </a:r>
            <a:r>
              <a:rPr lang="en-US" dirty="0" smtClean="0"/>
              <a:t> conducts electricity, and it reacts with the two metals (electrodes). One </a:t>
            </a:r>
            <a:r>
              <a:rPr lang="en-US" b="1" u="sng" dirty="0" smtClean="0"/>
              <a:t>electrode</a:t>
            </a:r>
            <a:r>
              <a:rPr lang="en-US" dirty="0" smtClean="0"/>
              <a:t> becomes </a:t>
            </a:r>
            <a:r>
              <a:rPr lang="en-US" b="1" u="sng" dirty="0" smtClean="0"/>
              <a:t>positively</a:t>
            </a:r>
            <a:r>
              <a:rPr lang="en-US" dirty="0" smtClean="0"/>
              <a:t> charged, and the other becomes </a:t>
            </a:r>
            <a:r>
              <a:rPr lang="en-US" b="1" u="sng" dirty="0" smtClean="0"/>
              <a:t>negatively</a:t>
            </a:r>
            <a:r>
              <a:rPr lang="en-US" dirty="0" smtClean="0"/>
              <a:t> charged.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In a dry cell, electrons </a:t>
            </a:r>
            <a:r>
              <a:rPr lang="en-US" b="1" u="sng" dirty="0" smtClean="0"/>
              <a:t>leave</a:t>
            </a:r>
            <a:r>
              <a:rPr lang="en-US" dirty="0" smtClean="0"/>
              <a:t> from the </a:t>
            </a:r>
            <a:r>
              <a:rPr lang="en-US" b="1" u="sng" dirty="0" smtClean="0"/>
              <a:t>negative</a:t>
            </a:r>
            <a:r>
              <a:rPr lang="en-US" dirty="0" smtClean="0"/>
              <a:t> electrode, and </a:t>
            </a:r>
            <a:r>
              <a:rPr lang="en-US" b="1" u="sng" dirty="0" smtClean="0"/>
              <a:t>return</a:t>
            </a:r>
            <a:r>
              <a:rPr lang="en-US" dirty="0" smtClean="0"/>
              <a:t> in through the </a:t>
            </a:r>
            <a:r>
              <a:rPr lang="en-US" b="1" u="sng" dirty="0" smtClean="0"/>
              <a:t>positive</a:t>
            </a:r>
            <a:r>
              <a:rPr lang="en-US" dirty="0" smtClean="0"/>
              <a:t> electrode.</a:t>
            </a:r>
            <a:endParaRPr lang="en-US" dirty="0"/>
          </a:p>
        </p:txBody>
      </p:sp>
      <p:pic>
        <p:nvPicPr>
          <p:cNvPr id="26626" name="Picture 2" descr="http://www.germes-online.com/direct/dbimage/50005967/Alkaline_dry_battery_LR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1676400" y="914400"/>
            <a:ext cx="609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1600200" y="5029200"/>
            <a:ext cx="609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381000" y="152400"/>
            <a:ext cx="129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Positive terminal: electrons return</a:t>
            </a: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228600" y="5257800"/>
            <a:ext cx="129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Negative terminal: electrons leave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Wet Cells</a:t>
            </a:r>
            <a:endParaRPr lang="en-US" b="1" i="1" u="sng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267200"/>
          </a:xfrm>
        </p:spPr>
        <p:txBody>
          <a:bodyPr/>
          <a:lstStyle/>
          <a:p>
            <a:pPr eaLnBrk="1" hangingPunct="1"/>
            <a:r>
              <a:rPr lang="en-US" smtClean="0"/>
              <a:t>A wet cell uses a </a:t>
            </a:r>
            <a:r>
              <a:rPr lang="en-US" b="1" u="sng" smtClean="0"/>
              <a:t>liquid</a:t>
            </a:r>
            <a:r>
              <a:rPr lang="en-US" smtClean="0"/>
              <a:t> electrolyte that is usually an </a:t>
            </a:r>
            <a:r>
              <a:rPr lang="en-US" b="1" u="sng" smtClean="0"/>
              <a:t>acid</a:t>
            </a:r>
            <a:r>
              <a:rPr lang="en-US" smtClean="0"/>
              <a:t> (such as sulfuric acid).</a:t>
            </a:r>
          </a:p>
          <a:p>
            <a:pPr eaLnBrk="1" hangingPunct="1"/>
            <a:r>
              <a:rPr lang="en-US" smtClean="0"/>
              <a:t>Early cells were wet</a:t>
            </a:r>
          </a:p>
          <a:p>
            <a:pPr eaLnBrk="1" hangingPunct="1"/>
            <a:r>
              <a:rPr lang="en-US" b="1" u="sng" smtClean="0"/>
              <a:t>Cars</a:t>
            </a:r>
            <a:r>
              <a:rPr lang="en-US" b="1" smtClean="0"/>
              <a:t> </a:t>
            </a:r>
            <a:r>
              <a:rPr lang="en-US" smtClean="0"/>
              <a:t>and </a:t>
            </a:r>
            <a:r>
              <a:rPr lang="en-US" b="1" u="sng" smtClean="0"/>
              <a:t>trucks</a:t>
            </a:r>
            <a:r>
              <a:rPr lang="en-US" smtClean="0"/>
              <a:t> use wet cells</a:t>
            </a:r>
          </a:p>
          <a:p>
            <a:pPr eaLnBrk="1" hangingPunct="1"/>
            <a:r>
              <a:rPr lang="en-US" smtClean="0"/>
              <a:t>Wet cells are generally </a:t>
            </a:r>
            <a:r>
              <a:rPr lang="en-US" b="1" u="sng" smtClean="0"/>
              <a:t>cheaper</a:t>
            </a:r>
            <a:r>
              <a:rPr lang="en-US" smtClean="0"/>
              <a:t> to make</a:t>
            </a:r>
          </a:p>
          <a:p>
            <a:pPr eaLnBrk="1" hangingPunct="1"/>
            <a:r>
              <a:rPr lang="en-US" smtClean="0"/>
              <a:t>Must be careful however, the </a:t>
            </a:r>
            <a:r>
              <a:rPr lang="en-US" b="1" u="sng" smtClean="0"/>
              <a:t>electrolyte</a:t>
            </a:r>
            <a:r>
              <a:rPr lang="en-US" smtClean="0"/>
              <a:t> is highly </a:t>
            </a:r>
            <a:r>
              <a:rPr lang="en-US" b="1" u="sng" smtClean="0"/>
              <a:t>corrosive</a:t>
            </a:r>
            <a:r>
              <a:rPr lang="en-US" smtClean="0"/>
              <a:t>.</a:t>
            </a:r>
          </a:p>
          <a:p>
            <a:pPr eaLnBrk="1" hangingPunct="1"/>
            <a:endParaRPr lang="en-US" smtClean="0"/>
          </a:p>
        </p:txBody>
      </p:sp>
      <p:pic>
        <p:nvPicPr>
          <p:cNvPr id="27651" name="Picture 2" descr="http://www.germes-online.com/direct/dbimage/50347878/Car_Batt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26035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www.edgarcayceproducts.com/images/wetce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81000"/>
            <a:ext cx="23622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99032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Wet Cells </a:t>
            </a:r>
            <a:r>
              <a:rPr lang="en-US" b="1" i="1" u="sng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con’t</a:t>
            </a:r>
            <a:endParaRPr lang="en-US" b="1" i="1" u="sng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92500"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Each </a:t>
            </a:r>
            <a:r>
              <a:rPr lang="en-US" b="1" u="sng" dirty="0" smtClean="0"/>
              <a:t>electrode</a:t>
            </a:r>
            <a:r>
              <a:rPr lang="en-US" dirty="0" smtClean="0"/>
              <a:t> in the wet cell </a:t>
            </a:r>
            <a:r>
              <a:rPr lang="en-US" b="1" u="sng" dirty="0" smtClean="0"/>
              <a:t>reacts</a:t>
            </a:r>
            <a:r>
              <a:rPr lang="en-US" dirty="0" smtClean="0"/>
              <a:t> </a:t>
            </a:r>
            <a:r>
              <a:rPr lang="en-US" b="1" u="sng" dirty="0" smtClean="0"/>
              <a:t>differently</a:t>
            </a:r>
            <a:r>
              <a:rPr lang="en-US" dirty="0" smtClean="0"/>
              <a:t> with the electrolyte. 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</a:t>
            </a:r>
            <a:r>
              <a:rPr lang="en-US" b="1" u="sng" dirty="0" smtClean="0"/>
              <a:t>acid</a:t>
            </a:r>
            <a:r>
              <a:rPr lang="en-US" dirty="0" smtClean="0"/>
              <a:t> eats away at the zinc.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This leaves behind </a:t>
            </a:r>
            <a:r>
              <a:rPr lang="en-US" b="1" u="sng" dirty="0" smtClean="0"/>
              <a:t>electrons</a:t>
            </a:r>
            <a:r>
              <a:rPr lang="en-US" dirty="0" smtClean="0"/>
              <a:t>, that gives the disappearing electrode a </a:t>
            </a:r>
            <a:r>
              <a:rPr lang="en-US" b="1" u="sng" dirty="0" smtClean="0"/>
              <a:t>negative</a:t>
            </a:r>
            <a:r>
              <a:rPr lang="en-US" dirty="0" smtClean="0"/>
              <a:t> charge.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Zinc electrodes must eventually be </a:t>
            </a:r>
            <a:r>
              <a:rPr lang="en-US" b="1" u="sng" dirty="0" smtClean="0"/>
              <a:t>replaced</a:t>
            </a:r>
            <a:r>
              <a:rPr lang="en-US" dirty="0" smtClean="0"/>
              <a:t>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reaction between the </a:t>
            </a:r>
            <a:r>
              <a:rPr lang="en-US" b="1" u="sng" dirty="0" smtClean="0"/>
              <a:t>copper</a:t>
            </a:r>
            <a:r>
              <a:rPr lang="en-US" dirty="0" smtClean="0"/>
              <a:t> and acid leaves a </a:t>
            </a:r>
            <a:r>
              <a:rPr lang="en-US" b="1" u="sng" dirty="0" smtClean="0"/>
              <a:t>positive</a:t>
            </a:r>
            <a:r>
              <a:rPr lang="en-US" dirty="0" smtClean="0"/>
              <a:t> charge, but does </a:t>
            </a:r>
            <a:r>
              <a:rPr lang="en-US" b="1" u="sng" dirty="0" smtClean="0"/>
              <a:t>not</a:t>
            </a:r>
            <a:r>
              <a:rPr lang="en-US" dirty="0" smtClean="0"/>
              <a:t> eat away the copper.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Electrons move from the </a:t>
            </a:r>
            <a:r>
              <a:rPr lang="en-US" b="1" u="sng" dirty="0" smtClean="0"/>
              <a:t>neg. zinc to the pos. copper</a:t>
            </a:r>
            <a:r>
              <a:rPr lang="en-US" dirty="0" smtClean="0"/>
              <a:t>. Creating a flow of electrons – electricity!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www.worldofenergy.com.au/graphics/photos/factsheet2/wet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3547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2514600"/>
            <a:ext cx="152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entury Gothic" pitchFamily="34" charset="0"/>
              </a:rPr>
              <a:t>1) Acid eats away at the zinc.  Leaves electrons behind. Becomes negative</a:t>
            </a:r>
          </a:p>
        </p:txBody>
      </p:sp>
      <p:sp>
        <p:nvSpPr>
          <p:cNvPr id="9" name="Left Arrow 8"/>
          <p:cNvSpPr/>
          <p:nvPr/>
        </p:nvSpPr>
        <p:spPr>
          <a:xfrm>
            <a:off x="4114800" y="3733800"/>
            <a:ext cx="35052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1981200"/>
            <a:ext cx="1295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entury Gothic" pitchFamily="34" charset="0"/>
              </a:rPr>
              <a:t>2) Acid reacts with the copper leaving  positive charge.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990600" y="3810000"/>
            <a:ext cx="1295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05000" y="4572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entury Gothic" pitchFamily="34" charset="0"/>
              </a:rPr>
              <a:t>3) Electrons flow from the negative zinc to the positive copper.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648200" y="2057400"/>
            <a:ext cx="1524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2971800" y="1828800"/>
            <a:ext cx="12954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  <p:bldP spid="12" grpId="0" animBg="1"/>
      <p:bldP spid="13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Primary Cells</a:t>
            </a:r>
            <a:endParaRPr lang="en-US" b="1" i="1" u="sng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851025"/>
          </a:xfrm>
        </p:spPr>
        <p:txBody>
          <a:bodyPr/>
          <a:lstStyle/>
          <a:p>
            <a:pPr eaLnBrk="1" hangingPunct="1"/>
            <a:r>
              <a:rPr lang="en-US" b="1" u="sng" smtClean="0"/>
              <a:t>Dry</a:t>
            </a:r>
            <a:r>
              <a:rPr lang="en-US" smtClean="0"/>
              <a:t> and </a:t>
            </a:r>
            <a:r>
              <a:rPr lang="en-US" b="1" u="sng" smtClean="0"/>
              <a:t>wet</a:t>
            </a:r>
            <a:r>
              <a:rPr lang="en-US" smtClean="0"/>
              <a:t> cells</a:t>
            </a:r>
          </a:p>
          <a:p>
            <a:pPr eaLnBrk="1" hangingPunct="1"/>
            <a:r>
              <a:rPr lang="en-US" smtClean="0"/>
              <a:t>The chemical reaction </a:t>
            </a:r>
            <a:r>
              <a:rPr lang="en-US" b="1" u="sng" smtClean="0"/>
              <a:t>cannot</a:t>
            </a:r>
            <a:r>
              <a:rPr lang="en-US" smtClean="0"/>
              <a:t> be reversed</a:t>
            </a:r>
          </a:p>
          <a:p>
            <a:pPr eaLnBrk="1" hangingPunct="1"/>
            <a:endParaRPr lang="en-US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438400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en-US" sz="4200" b="1" i="1" u="sng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Secondary Cells</a:t>
            </a:r>
          </a:p>
        </p:txBody>
      </p:sp>
      <p:sp>
        <p:nvSpPr>
          <p:cNvPr id="30724" name="Content Placeholder 2"/>
          <p:cNvSpPr txBox="1">
            <a:spLocks/>
          </p:cNvSpPr>
          <p:nvPr/>
        </p:nvSpPr>
        <p:spPr bwMode="auto">
          <a:xfrm>
            <a:off x="533400" y="3581400"/>
            <a:ext cx="822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3000">
                <a:latin typeface="Century Gothic" pitchFamily="34" charset="0"/>
              </a:rPr>
              <a:t>Chemical reactions </a:t>
            </a:r>
            <a:r>
              <a:rPr lang="en-US" sz="3000" b="1" u="sng">
                <a:latin typeface="Century Gothic" pitchFamily="34" charset="0"/>
              </a:rPr>
              <a:t>can</a:t>
            </a:r>
            <a:r>
              <a:rPr lang="en-US" sz="3000">
                <a:latin typeface="Century Gothic" pitchFamily="34" charset="0"/>
              </a:rPr>
              <a:t> be reversed</a:t>
            </a:r>
          </a:p>
          <a:p>
            <a:pPr marL="447675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3000">
                <a:latin typeface="Century Gothic" pitchFamily="34" charset="0"/>
              </a:rPr>
              <a:t>Also known as </a:t>
            </a:r>
            <a:r>
              <a:rPr lang="en-US" sz="3000" b="1" u="sng">
                <a:latin typeface="Century Gothic" pitchFamily="34" charset="0"/>
              </a:rPr>
              <a:t>rechargeable</a:t>
            </a:r>
            <a:r>
              <a:rPr lang="en-US" sz="3000">
                <a:latin typeface="Century Gothic" pitchFamily="34" charset="0"/>
              </a:rPr>
              <a:t> cells</a:t>
            </a:r>
          </a:p>
          <a:p>
            <a:pPr marL="447675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3000">
                <a:latin typeface="Century Gothic" pitchFamily="34" charset="0"/>
              </a:rPr>
              <a:t>The reversed flow of electrons restores the reactants that are used up.</a:t>
            </a:r>
          </a:p>
          <a:p>
            <a:pPr marL="447675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3000">
                <a:latin typeface="Century Gothic" pitchFamily="34" charset="0"/>
              </a:rPr>
              <a:t>Used to start cars, in </a:t>
            </a:r>
            <a:r>
              <a:rPr lang="en-US" sz="3000" b="1" u="sng">
                <a:latin typeface="Century Gothic" pitchFamily="34" charset="0"/>
              </a:rPr>
              <a:t>laptops</a:t>
            </a:r>
            <a:r>
              <a:rPr lang="en-US" sz="3000">
                <a:latin typeface="Century Gothic" pitchFamily="34" charset="0"/>
              </a:rPr>
              <a:t>, </a:t>
            </a:r>
            <a:r>
              <a:rPr lang="en-US" sz="3000" b="1" u="sng">
                <a:latin typeface="Century Gothic" pitchFamily="34" charset="0"/>
              </a:rPr>
              <a:t>cell phones</a:t>
            </a:r>
          </a:p>
          <a:p>
            <a:pPr marL="447675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3000">
                <a:latin typeface="Century Gothic" pitchFamily="34" charset="0"/>
              </a:rPr>
              <a:t>Can still wear out with time.</a:t>
            </a:r>
          </a:p>
        </p:txBody>
      </p:sp>
      <p:pic>
        <p:nvPicPr>
          <p:cNvPr id="30725" name="Picture 2" descr="http://nexus404.com/Blog/wp-content/uploads2/2008/02/lg-lg-kf510-ultra-slim-slider-cell-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0"/>
            <a:ext cx="21463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4" descr="http://www.shopfloorautomations.com/images/laptop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0"/>
            <a:ext cx="29083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Batteries</a:t>
            </a:r>
            <a:endParaRPr lang="en-US" b="1" i="1" u="sng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1447800" y="1676400"/>
            <a:ext cx="64008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Century Gothic" pitchFamily="34" charset="0"/>
              </a:rPr>
              <a:t>Battery</a:t>
            </a:r>
            <a:r>
              <a:rPr lang="en-US" sz="2800">
                <a:latin typeface="Century Gothic" pitchFamily="34" charset="0"/>
              </a:rPr>
              <a:t> – cells connected together</a:t>
            </a:r>
          </a:p>
        </p:txBody>
      </p:sp>
      <p:pic>
        <p:nvPicPr>
          <p:cNvPr id="31747" name="Picture 4" descr="http://www.lynnwashere.com/images/batt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962400"/>
            <a:ext cx="353695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http://www.mcbworld.com/mcbworld/images/Battery-6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1148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8"/>
          <p:cNvSpPr txBox="1">
            <a:spLocks noChangeArrowheads="1"/>
          </p:cNvSpPr>
          <p:nvPr/>
        </p:nvSpPr>
        <p:spPr bwMode="auto">
          <a:xfrm>
            <a:off x="1447800" y="2362200"/>
            <a:ext cx="5943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Century Gothic" pitchFamily="34" charset="0"/>
              </a:rPr>
              <a:t>Most are sealed into a case with only two terminals, so you can’t tell that it contains more than one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Electrochemistry</a:t>
            </a:r>
            <a:endParaRPr lang="en-US" b="1" i="1" u="sng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b="1" u="sng" smtClean="0"/>
              <a:t>Electrochemistry </a:t>
            </a:r>
            <a:r>
              <a:rPr lang="en-US" smtClean="0"/>
              <a:t>is the study of chemical reactions involving electricity.</a:t>
            </a:r>
          </a:p>
          <a:p>
            <a:pPr eaLnBrk="1" hangingPunct="1"/>
            <a:r>
              <a:rPr lang="en-US" smtClean="0"/>
              <a:t>Alessandro Volta made the first practical battery around 1800. He used copper and zinc discs separated by electrolyte soaked discs.</a:t>
            </a:r>
          </a:p>
          <a:p>
            <a:pPr eaLnBrk="1" hangingPunct="1"/>
            <a:r>
              <a:rPr lang="en-US" smtClean="0"/>
              <a:t>In 1807, Humphry Davy connected </a:t>
            </a:r>
            <a:r>
              <a:rPr lang="en-US" b="1" u="sng" smtClean="0"/>
              <a:t>2000</a:t>
            </a:r>
            <a:r>
              <a:rPr lang="en-US" smtClean="0"/>
              <a:t> cells together in a room to make one massive battery</a:t>
            </a:r>
          </a:p>
        </p:txBody>
      </p:sp>
      <p:pic>
        <p:nvPicPr>
          <p:cNvPr id="32771" name="Picture 2" descr="http://powerstandards.com/FunStuff/EarlyHistory/Da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50292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1.3 Electrical Safety</a:t>
            </a:r>
            <a:endParaRPr lang="en-US" b="1" i="1" u="sng" dirty="0"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0600" y="1371600"/>
            <a:ext cx="7162800" cy="1938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Century Gothic" pitchFamily="34" charset="0"/>
              </a:rPr>
              <a:t>Short Circuit </a:t>
            </a:r>
            <a:r>
              <a:rPr lang="en-US" sz="2400">
                <a:latin typeface="Century Gothic" pitchFamily="34" charset="0"/>
              </a:rPr>
              <a:t>– an accidental low-resistance connection between two points in a circuit, often causing excess current flow.</a:t>
            </a:r>
          </a:p>
          <a:p>
            <a:r>
              <a:rPr lang="en-US" sz="2400">
                <a:latin typeface="Century Gothic" pitchFamily="34" charset="0"/>
              </a:rPr>
              <a:t> - current travels along a different path than originally intended.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0400" y="3429000"/>
            <a:ext cx="5943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latin typeface="Century Gothic" pitchFamily="34" charset="0"/>
              </a:rPr>
              <a:t>Short circuits may cause:  </a:t>
            </a:r>
            <a:r>
              <a:rPr lang="en-US" sz="2200" b="1" u="sng">
                <a:latin typeface="Century Gothic" pitchFamily="34" charset="0"/>
              </a:rPr>
              <a:t>circuit damage, overheating, fire or explosion</a:t>
            </a:r>
            <a:r>
              <a:rPr lang="en-US" sz="2200">
                <a:latin typeface="Century Gothic" pitchFamily="34" charset="0"/>
              </a:rPr>
              <a:t>.</a:t>
            </a:r>
          </a:p>
          <a:p>
            <a:endParaRPr lang="en-US" sz="2200">
              <a:latin typeface="Century Gothic" pitchFamily="34" charset="0"/>
            </a:endParaRPr>
          </a:p>
          <a:p>
            <a:r>
              <a:rPr lang="en-US" sz="2200">
                <a:latin typeface="Century Gothic" pitchFamily="34" charset="0"/>
              </a:rPr>
              <a:t>In </a:t>
            </a:r>
            <a:r>
              <a:rPr lang="en-US" sz="2200" b="1" u="sng">
                <a:latin typeface="Century Gothic" pitchFamily="34" charset="0"/>
              </a:rPr>
              <a:t>electrical devices</a:t>
            </a:r>
            <a:r>
              <a:rPr lang="en-US" sz="2200">
                <a:latin typeface="Century Gothic" pitchFamily="34" charset="0"/>
              </a:rPr>
              <a:t>, unintentional short circuits are usually caused when a wire's insulation breaks down, or when another conducting material is introduced, allowing charge to flow along a </a:t>
            </a:r>
            <a:r>
              <a:rPr lang="en-US" sz="2200" b="1" u="sng">
                <a:latin typeface="Century Gothic" pitchFamily="34" charset="0"/>
              </a:rPr>
              <a:t>different path</a:t>
            </a:r>
            <a:r>
              <a:rPr lang="en-US" sz="2200">
                <a:latin typeface="Century Gothic" pitchFamily="34" charset="0"/>
              </a:rPr>
              <a:t> than the one intended.</a:t>
            </a:r>
          </a:p>
        </p:txBody>
      </p:sp>
      <p:pic>
        <p:nvPicPr>
          <p:cNvPr id="10242" name="Picture 2" descr="http://upload.wikimedia.org/wikipedia/commons/thumb/b/be/Crossed_wires.JPG/180px-Crossed_wires.JPG">
            <a:hlinkClick r:id="rId2" tooltip="Tree limbs cause a short circuit during a stor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5638800"/>
            <a:ext cx="266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Tree limbs cause a short circuit during a storm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Electrolysis</a:t>
            </a:r>
            <a:endParaRPr lang="en-US" b="1" i="1" u="sng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u="sng" dirty="0" smtClean="0"/>
              <a:t>Splitting</a:t>
            </a:r>
            <a:r>
              <a:rPr lang="en-US" dirty="0" smtClean="0"/>
              <a:t> molecules into their </a:t>
            </a:r>
            <a:r>
              <a:rPr lang="en-US" b="1" u="sng" dirty="0" smtClean="0"/>
              <a:t>elements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For example: H</a:t>
            </a:r>
            <a:r>
              <a:rPr lang="en-US" baseline="-25000" dirty="0" smtClean="0"/>
              <a:t>2</a:t>
            </a:r>
            <a:r>
              <a:rPr lang="en-US" dirty="0" smtClean="0"/>
              <a:t>O split into H</a:t>
            </a:r>
            <a:r>
              <a:rPr lang="en-US" baseline="-25000" dirty="0" smtClean="0"/>
              <a:t>2</a:t>
            </a:r>
            <a:r>
              <a:rPr lang="en-US" dirty="0" smtClean="0"/>
              <a:t> and O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Davy’s battery was so powerful it separated </a:t>
            </a:r>
            <a:r>
              <a:rPr lang="en-US" b="1" u="sng" dirty="0" smtClean="0"/>
              <a:t>pure metals </a:t>
            </a:r>
            <a:r>
              <a:rPr lang="en-US" dirty="0" smtClean="0"/>
              <a:t>out of </a:t>
            </a:r>
            <a:r>
              <a:rPr lang="en-US" b="1" u="sng" dirty="0" smtClean="0"/>
              <a:t>compounds</a:t>
            </a:r>
            <a:r>
              <a:rPr lang="en-US" dirty="0" smtClean="0"/>
              <a:t>.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He discovered potassium, sodium and other elements this way.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Electrolysis of </a:t>
            </a:r>
            <a:r>
              <a:rPr lang="en-US" b="1" u="sng" dirty="0" smtClean="0"/>
              <a:t>water</a:t>
            </a:r>
            <a:r>
              <a:rPr lang="en-US" dirty="0" smtClean="0"/>
              <a:t> is used to </a:t>
            </a:r>
            <a:r>
              <a:rPr lang="en-US" b="1" u="sng" dirty="0" smtClean="0"/>
              <a:t>fuel</a:t>
            </a:r>
            <a:r>
              <a:rPr lang="en-US" dirty="0" smtClean="0"/>
              <a:t> a space shuttle.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dirty="0" smtClean="0"/>
              <a:t>Water is separated into pure oxygen and hydrogen, and when they are mixed together and ignited, it releases a huge amount of energy.</a:t>
            </a:r>
            <a:endParaRPr lang="en-US" dirty="0"/>
          </a:p>
        </p:txBody>
      </p:sp>
      <p:pic>
        <p:nvPicPr>
          <p:cNvPr id="32770" name="Picture 2" descr="http://www.sanchezcircuit.com/blog/wp-content/uploads/2008/12/space_shuttle_laun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"/>
            <a:ext cx="4953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Electroplating</a:t>
            </a:r>
            <a:endParaRPr lang="en-US" b="1" i="1" u="sng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295400"/>
            <a:ext cx="6400800" cy="5562600"/>
          </a:xfrm>
        </p:spPr>
        <p:txBody>
          <a:bodyPr/>
          <a:lstStyle/>
          <a:p>
            <a:pPr eaLnBrk="1" hangingPunct="1"/>
            <a:r>
              <a:rPr lang="en-US" b="1" u="sng" smtClean="0"/>
              <a:t>Gold </a:t>
            </a:r>
            <a:r>
              <a:rPr lang="en-US" smtClean="0"/>
              <a:t>and </a:t>
            </a:r>
            <a:r>
              <a:rPr lang="en-US" b="1" u="sng" smtClean="0"/>
              <a:t>silver</a:t>
            </a:r>
            <a:r>
              <a:rPr lang="en-US" smtClean="0"/>
              <a:t> are very popular but also very </a:t>
            </a:r>
            <a:r>
              <a:rPr lang="en-US" b="1" u="sng" smtClean="0"/>
              <a:t>expensive</a:t>
            </a:r>
          </a:p>
          <a:p>
            <a:pPr eaLnBrk="1" hangingPunct="1"/>
            <a:r>
              <a:rPr lang="en-US" smtClean="0"/>
              <a:t>Because of this, less expensive products can be </a:t>
            </a:r>
            <a:r>
              <a:rPr lang="en-US" b="1" u="sng" smtClean="0"/>
              <a:t>coated</a:t>
            </a:r>
            <a:r>
              <a:rPr lang="en-US" smtClean="0"/>
              <a:t> with a thin layer of silver or gold – called </a:t>
            </a:r>
            <a:r>
              <a:rPr lang="en-US" b="1" u="sng" smtClean="0"/>
              <a:t>electroplating</a:t>
            </a:r>
          </a:p>
          <a:p>
            <a:pPr eaLnBrk="1" hangingPunct="1"/>
            <a:r>
              <a:rPr lang="en-US" smtClean="0"/>
              <a:t>Cheap metal is also usually stronger than silver and gold.</a:t>
            </a:r>
          </a:p>
        </p:txBody>
      </p:sp>
      <p:pic>
        <p:nvPicPr>
          <p:cNvPr id="34819" name="Picture 2" descr="http://www.rschrome.co.uk/250px-Electroplating-of-spo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447800"/>
            <a:ext cx="31242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1399032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sym typeface="Wingdings" pitchFamily="2" charset="2"/>
              </a:rPr>
              <a:t> </a:t>
            </a: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Assess your Learning </a:t>
            </a: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sym typeface="Wingdings" pitchFamily="2" charset="2"/>
              </a:rPr>
              <a:t></a:t>
            </a:r>
            <a:endParaRPr lang="en-US" b="1" i="1" u="sng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362200" y="2438400"/>
            <a:ext cx="82296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7675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3000" dirty="0">
                <a:latin typeface="Century Gothic" pitchFamily="34" charset="0"/>
              </a:rPr>
              <a:t>Page 295</a:t>
            </a:r>
          </a:p>
          <a:p>
            <a:pPr marL="447675" indent="-382588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"/>
            </a:pPr>
            <a:r>
              <a:rPr lang="en-US" sz="3000" dirty="0">
                <a:latin typeface="Century Gothic" pitchFamily="34" charset="0"/>
              </a:rPr>
              <a:t>Numbers 1-9 and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 Shock</a:t>
            </a:r>
            <a:endParaRPr lang="en-US" b="1" i="1" u="sng" dirty="0"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When wondering how dangerous a current flowing through your body may be, you have to consider 2 aspects of electricity: 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b="1" u="sng" dirty="0" smtClean="0"/>
              <a:t>Voltage</a:t>
            </a:r>
            <a:r>
              <a:rPr lang="en-US" dirty="0" smtClean="0"/>
              <a:t> </a:t>
            </a:r>
          </a:p>
          <a:p>
            <a:pPr marL="822960" lvl="1" eaLnBrk="1" fontAlgn="auto" hangingPunct="1">
              <a:spcAft>
                <a:spcPts val="0"/>
              </a:spcAft>
              <a:buFont typeface="Verdana"/>
              <a:buChar char="›"/>
              <a:defRPr/>
            </a:pPr>
            <a:r>
              <a:rPr lang="en-US" b="1" u="sng" dirty="0" smtClean="0"/>
              <a:t>Amperage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u="sng" dirty="0" smtClean="0"/>
              <a:t>High voltage </a:t>
            </a:r>
            <a:r>
              <a:rPr lang="en-US" dirty="0" smtClean="0"/>
              <a:t>is more dangerous than </a:t>
            </a:r>
            <a:r>
              <a:rPr lang="en-US" b="1" u="sng" dirty="0" smtClean="0"/>
              <a:t>low voltage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Number of </a:t>
            </a:r>
            <a:r>
              <a:rPr lang="en-US" b="1" u="sng" dirty="0" smtClean="0"/>
              <a:t>Amps</a:t>
            </a:r>
            <a:r>
              <a:rPr lang="en-US" dirty="0" smtClean="0"/>
              <a:t> is more important when assess for </a:t>
            </a:r>
            <a:r>
              <a:rPr lang="en-US" b="1" u="sng" dirty="0" smtClean="0"/>
              <a:t>potential danger</a:t>
            </a:r>
            <a:r>
              <a:rPr lang="en-US" dirty="0" smtClean="0"/>
              <a:t>. Too much electricity flowing through a persons body can cause </a:t>
            </a:r>
            <a:r>
              <a:rPr lang="en-US" b="1" u="sng" dirty="0" smtClean="0"/>
              <a:t>burns</a:t>
            </a:r>
            <a:r>
              <a:rPr lang="en-US" dirty="0" smtClean="0"/>
              <a:t>, </a:t>
            </a:r>
            <a:r>
              <a:rPr lang="en-US" b="1" u="sng" dirty="0" smtClean="0"/>
              <a:t>damage to the heart</a:t>
            </a:r>
            <a:r>
              <a:rPr lang="en-US" dirty="0" smtClean="0"/>
              <a:t>, and can be </a:t>
            </a:r>
            <a:r>
              <a:rPr lang="en-US" b="1" u="sng" dirty="0" smtClean="0"/>
              <a:t>fatal</a:t>
            </a:r>
            <a:r>
              <a:rPr lang="en-US" dirty="0" smtClean="0"/>
              <a:t>. Current as low as </a:t>
            </a:r>
            <a:r>
              <a:rPr lang="en-US" b="1" u="sng" dirty="0" smtClean="0"/>
              <a:t>0.1 A</a:t>
            </a:r>
            <a:r>
              <a:rPr lang="en-US" dirty="0" smtClean="0"/>
              <a:t> can be fatal.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 Shock </a:t>
            </a:r>
            <a:r>
              <a:rPr lang="en-US" b="1" i="1" u="sng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Con’t</a:t>
            </a:r>
            <a:endParaRPr lang="en-US" b="1" i="1" u="sng" dirty="0"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The danger of electrical shock </a:t>
            </a:r>
            <a:r>
              <a:rPr lang="en-US" b="1" u="sng" dirty="0" smtClean="0"/>
              <a:t>varies</a:t>
            </a:r>
            <a:r>
              <a:rPr lang="en-US" dirty="0" smtClean="0"/>
              <a:t>, depending on the </a:t>
            </a:r>
            <a:r>
              <a:rPr lang="en-US" b="1" u="sng" dirty="0" smtClean="0"/>
              <a:t>situation</a:t>
            </a:r>
            <a:r>
              <a:rPr lang="en-US" dirty="0" smtClean="0"/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71600" y="2362200"/>
            <a:ext cx="6172200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Century Gothic" pitchFamily="34" charset="0"/>
              </a:rPr>
              <a:t>Insulator</a:t>
            </a:r>
            <a:r>
              <a:rPr lang="en-US" sz="2400">
                <a:latin typeface="Century Gothic" pitchFamily="34" charset="0"/>
              </a:rPr>
              <a:t> – current does not flow through easily. Such as wood, rubber, and air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3200400"/>
            <a:ext cx="8305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300" dirty="0">
                <a:latin typeface="Century Gothic" pitchFamily="34" charset="0"/>
              </a:rPr>
              <a:t>Every plug-in device sold in Canada must have a label listing what </a:t>
            </a:r>
            <a:r>
              <a:rPr lang="en-US" sz="2300" b="1" u="sng" dirty="0">
                <a:latin typeface="Century Gothic" pitchFamily="34" charset="0"/>
              </a:rPr>
              <a:t>voltage </a:t>
            </a:r>
            <a:r>
              <a:rPr lang="en-US" sz="2300" dirty="0">
                <a:latin typeface="Century Gothic" pitchFamily="34" charset="0"/>
              </a:rPr>
              <a:t>it requires </a:t>
            </a:r>
            <a:r>
              <a:rPr lang="en-US" sz="2300" dirty="0" smtClean="0">
                <a:latin typeface="Century Gothic" pitchFamily="34" charset="0"/>
              </a:rPr>
              <a:t>and </a:t>
            </a:r>
            <a:r>
              <a:rPr lang="en-US" sz="2300" dirty="0">
                <a:latin typeface="Century Gothic" pitchFamily="34" charset="0"/>
              </a:rPr>
              <a:t>the maximum current it uses. 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300" dirty="0">
                <a:latin typeface="Century Gothic" pitchFamily="34" charset="0"/>
              </a:rPr>
              <a:t>Why would the Canadian government make this a regulation? ________________________________________________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300" dirty="0">
                <a:latin typeface="Century Gothic" pitchFamily="34" charset="0"/>
              </a:rPr>
              <a:t>The </a:t>
            </a:r>
            <a:r>
              <a:rPr lang="en-US" sz="2300" b="1" u="sng" dirty="0">
                <a:latin typeface="Century Gothic" pitchFamily="34" charset="0"/>
              </a:rPr>
              <a:t>Amp rating </a:t>
            </a:r>
            <a:r>
              <a:rPr lang="en-US" sz="2300" dirty="0">
                <a:latin typeface="Century Gothic" pitchFamily="34" charset="0"/>
              </a:rPr>
              <a:t>does </a:t>
            </a:r>
            <a:r>
              <a:rPr lang="en-US" sz="2300" b="1" u="sng" dirty="0">
                <a:latin typeface="Century Gothic" pitchFamily="34" charset="0"/>
              </a:rPr>
              <a:t>not</a:t>
            </a:r>
            <a:r>
              <a:rPr lang="en-US" sz="2300" dirty="0">
                <a:latin typeface="Century Gothic" pitchFamily="34" charset="0"/>
              </a:rPr>
              <a:t> have to be high for you to get a shock. If there is a </a:t>
            </a:r>
            <a:r>
              <a:rPr lang="en-US" sz="2300" b="1" u="sng" dirty="0">
                <a:latin typeface="Century Gothic" pitchFamily="34" charset="0"/>
              </a:rPr>
              <a:t>short circuit</a:t>
            </a:r>
            <a:r>
              <a:rPr lang="en-US" sz="2300" dirty="0">
                <a:latin typeface="Century Gothic" pitchFamily="34" charset="0"/>
              </a:rPr>
              <a:t>, or if the insulation is damaged, you can get a shock before the electricity goes though the device.</a:t>
            </a:r>
          </a:p>
        </p:txBody>
      </p:sp>
      <p:pic>
        <p:nvPicPr>
          <p:cNvPr id="6" name="Picture 2" descr="http://www.gkcl.com/eglobal2007/Images/image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2667000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www.laptopparts101.com/wp-content/uploads/2008/12/ac-adapter-voltage-560x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002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Electrical Safety pointers</a:t>
            </a:r>
            <a:endParaRPr lang="en-US" b="1" i="1" u="sng" dirty="0"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See page 285</a:t>
            </a:r>
          </a:p>
          <a:p>
            <a:pPr eaLnBrk="1" hangingPunct="1"/>
            <a:r>
              <a:rPr lang="en-US" smtClean="0"/>
              <a:t>Read 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Plugs, Fuses and Breakers</a:t>
            </a:r>
            <a:endParaRPr lang="en-US" b="1" i="1" u="sng" dirty="0"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b="1" u="sng" smtClean="0"/>
              <a:t>grounded three-prong plug </a:t>
            </a:r>
            <a:r>
              <a:rPr lang="en-US" smtClean="0"/>
              <a:t>has an extra wire that connects the device to the </a:t>
            </a:r>
            <a:r>
              <a:rPr lang="en-US" b="1" u="sng" smtClean="0"/>
              <a:t>ground wire</a:t>
            </a:r>
            <a:r>
              <a:rPr lang="en-US" smtClean="0"/>
              <a:t> of the building.</a:t>
            </a:r>
          </a:p>
          <a:p>
            <a:pPr lvl="1" eaLnBrk="1" hangingPunct="1"/>
            <a:r>
              <a:rPr lang="en-US" smtClean="0"/>
              <a:t>Why would we want a plug to have this third prong?</a:t>
            </a:r>
          </a:p>
          <a:p>
            <a:pPr lvl="2" eaLnBrk="1" hangingPunct="1"/>
            <a:r>
              <a:rPr lang="en-US" b="1" u="sng" smtClean="0"/>
              <a:t>It provides another pathway for the electricity, just incase there is a short circuit.</a:t>
            </a:r>
          </a:p>
        </p:txBody>
      </p:sp>
      <p:pic>
        <p:nvPicPr>
          <p:cNvPr id="19459" name="Picture 2" descr="http://www.washington.edu/computing/global/plug_b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800600"/>
            <a:ext cx="3429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>
            <a:normAutofit fontScale="925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Fuses and circuit breakers </a:t>
            </a:r>
            <a:r>
              <a:rPr lang="en-US" b="1" u="sng" dirty="0" smtClean="0"/>
              <a:t>interrupt</a:t>
            </a:r>
            <a:r>
              <a:rPr lang="en-US" dirty="0" smtClean="0"/>
              <a:t> a circuit when </a:t>
            </a:r>
            <a:r>
              <a:rPr lang="en-US" b="1" u="sng" dirty="0" smtClean="0"/>
              <a:t>too much current </a:t>
            </a:r>
            <a:r>
              <a:rPr lang="en-US" dirty="0" smtClean="0"/>
              <a:t>is flowing through it.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u="sng" dirty="0" smtClean="0"/>
              <a:t>Fuses</a:t>
            </a:r>
            <a:r>
              <a:rPr lang="en-US" dirty="0" smtClean="0"/>
              <a:t> have a thin piece of metal that is made to </a:t>
            </a:r>
            <a:r>
              <a:rPr lang="en-US" b="1" u="sng" dirty="0" smtClean="0"/>
              <a:t>melt</a:t>
            </a:r>
            <a:r>
              <a:rPr lang="en-US" dirty="0" smtClean="0"/>
              <a:t> if too much current passing through it.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Household </a:t>
            </a:r>
            <a:r>
              <a:rPr lang="en-US" b="1" u="sng" dirty="0" smtClean="0"/>
              <a:t>breakers</a:t>
            </a:r>
            <a:r>
              <a:rPr lang="en-US" dirty="0" smtClean="0"/>
              <a:t> also have a special </a:t>
            </a:r>
            <a:r>
              <a:rPr lang="en-US" b="1" u="sng" dirty="0" smtClean="0"/>
              <a:t>wire</a:t>
            </a:r>
            <a:r>
              <a:rPr lang="en-US" dirty="0" smtClean="0"/>
              <a:t> that </a:t>
            </a:r>
            <a:r>
              <a:rPr lang="en-US" b="1" u="sng" dirty="0" smtClean="0"/>
              <a:t>heats up </a:t>
            </a:r>
            <a:r>
              <a:rPr lang="en-US" dirty="0" smtClean="0"/>
              <a:t>if there is too much current. In a breaker however, instead of melting, the hot wire triggers </a:t>
            </a:r>
            <a:r>
              <a:rPr lang="en-US" b="1" u="sng" dirty="0" smtClean="0"/>
              <a:t>a spring mechanism </a:t>
            </a:r>
            <a:r>
              <a:rPr lang="en-US" dirty="0" smtClean="0"/>
              <a:t>to turn off the switch inside the circuit breaker. Once the wire is cooled, the switch can be turned back on.</a:t>
            </a:r>
            <a:endParaRPr lang="en-US" dirty="0"/>
          </a:p>
        </p:txBody>
      </p:sp>
      <p:pic>
        <p:nvPicPr>
          <p:cNvPr id="20482" name="Picture 2" descr="http://tbn1.google.com/images?q=tbn:nga9DCb0KmcumM:http://www.freedigitalphotos.net/image/s_fu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204628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tbn3.google.com/images?q=tbn:GYvfamfdAbyhgM:http://shop1.actinicexpress.co.uk/shops/partsforaircraft/images/catalog/blade_fuse_la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0"/>
            <a:ext cx="22098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http://tbn0.google.com/images?q=tbn:twUcBI8kUQF0JM:http://rocky.digikey.com/weblib/Littelfuse/Web%2520Photos/3AG%2520FUSE%2520313%2520SERIE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0"/>
            <a:ext cx="16859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http://www.charlesandhudson.com/archives/circuit-breaker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304800"/>
            <a:ext cx="40814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http://www.heimer.com/images/photographs/electric.service/circuit-breaker-panel-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0"/>
            <a:ext cx="2868613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b="1" i="1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Danger of lightning</a:t>
            </a:r>
            <a:endParaRPr lang="en-US" b="1" i="1" u="sng" dirty="0"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Lightning can strike up to 30 000 A, definitely enough to kill a person.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You can survive if: the full current travels through only part or over the surface of your body.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Tall buildings are a natural target for strikes. Why?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Therefore they have lightning rods that are connected to the ground with a wire. This shifts the electrical discharge away from the building, harmlessly to the ground.</a:t>
            </a:r>
            <a:endParaRPr lang="en-US" dirty="0"/>
          </a:p>
        </p:txBody>
      </p:sp>
      <p:pic>
        <p:nvPicPr>
          <p:cNvPr id="1026" name="Picture 2" descr="http://www.elliottelectric.com/References/images/residentiallightn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725805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farm3.static.flickr.com/2402/2177522356_4c8249c1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81200"/>
            <a:ext cx="593248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sym typeface="Wingdings" pitchFamily="2" charset="2"/>
              </a:rPr>
              <a:t> 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Check and Reflect </a:t>
            </a: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  <a:sym typeface="Wingdings" pitchFamily="2" charset="2"/>
              </a:rPr>
              <a:t> 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Page 287</a:t>
            </a:r>
          </a:p>
          <a:p>
            <a:pPr eaLnBrk="1" hangingPunct="1"/>
            <a:r>
              <a:rPr lang="en-US" smtClean="0"/>
              <a:t>Numbers 1-7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567</TotalTime>
  <Words>1209</Words>
  <Application>Microsoft Office PowerPoint</Application>
  <PresentationFormat>On-screen Show (4:3)</PresentationFormat>
  <Paragraphs>106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Verve</vt:lpstr>
      <vt:lpstr>Sec 1.3 and 1.4</vt:lpstr>
      <vt:lpstr>Section 1.3 Electrical Safety</vt:lpstr>
      <vt:lpstr>Electrical Shock</vt:lpstr>
      <vt:lpstr>Electrical Shock Con’t</vt:lpstr>
      <vt:lpstr>Electrical Safety pointers</vt:lpstr>
      <vt:lpstr>Plugs, Fuses and Breakers</vt:lpstr>
      <vt:lpstr>Slide 7</vt:lpstr>
      <vt:lpstr>Danger of lightning</vt:lpstr>
      <vt:lpstr> Check and Reflect  </vt:lpstr>
      <vt:lpstr>Section 1.4 Cells and Batteries</vt:lpstr>
      <vt:lpstr>Dry Cells</vt:lpstr>
      <vt:lpstr>Dry Cells con’t</vt:lpstr>
      <vt:lpstr>Slide 13</vt:lpstr>
      <vt:lpstr>Wet Cells</vt:lpstr>
      <vt:lpstr>Wet Cells con’t</vt:lpstr>
      <vt:lpstr>Slide 16</vt:lpstr>
      <vt:lpstr>Primary Cells</vt:lpstr>
      <vt:lpstr>Batteries</vt:lpstr>
      <vt:lpstr>Electrochemistry</vt:lpstr>
      <vt:lpstr>Electrolysis</vt:lpstr>
      <vt:lpstr>Electroplating</vt:lpstr>
      <vt:lpstr> Assess your Learning 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Sec 1.3 and 1.4</dc:title>
  <dc:creator> </dc:creator>
  <cp:lastModifiedBy>GPCSD</cp:lastModifiedBy>
  <cp:revision>39</cp:revision>
  <dcterms:created xsi:type="dcterms:W3CDTF">2009-03-30T19:31:08Z</dcterms:created>
  <dcterms:modified xsi:type="dcterms:W3CDTF">2010-05-07T17:26:39Z</dcterms:modified>
</cp:coreProperties>
</file>