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7" r:id="rId3"/>
    <p:sldId id="257" r:id="rId4"/>
    <p:sldId id="282" r:id="rId5"/>
    <p:sldId id="283" r:id="rId6"/>
    <p:sldId id="258" r:id="rId7"/>
    <p:sldId id="259" r:id="rId8"/>
    <p:sldId id="286" r:id="rId9"/>
    <p:sldId id="284" r:id="rId10"/>
    <p:sldId id="291" r:id="rId11"/>
    <p:sldId id="285" r:id="rId12"/>
    <p:sldId id="292" r:id="rId13"/>
    <p:sldId id="293" r:id="rId14"/>
    <p:sldId id="260" r:id="rId15"/>
    <p:sldId id="261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BB4B6-CC36-4268-AC78-3328BC79EDC8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BA555-FAE5-45AF-9F77-202A8FBC3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A4B7E-0CEE-40F0-9AD4-C5E582552FAA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B38A4-E03E-4AF1-B11B-017B2911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17DA886-F7A8-4841-B0E0-9CB22526C8A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8D63CE-954E-4E22-9E00-857DA7970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\\FS-SJ\SJ%20Teachers$\nicoletomhuete\Sci%209%20lab%20groups.notebook" TargetMode="External"/><Relationship Id="rId2" Type="http://schemas.openxmlformats.org/officeDocument/2006/relationships/hyperlink" Target="1.2%20Measuring%20Acids%20and%20Bases%20Lab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schools/ks3bitesize/science/chemical_material_behaviour/ph_experiment/activity.s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1.2%20Acids_And_Bases_Have_Two_Different_Faces.f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otland/learning/bitesize/standard/chemistry/acids/acids_rev1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191-195</a:t>
            </a:r>
            <a:endParaRPr lang="en-US" dirty="0"/>
          </a:p>
        </p:txBody>
      </p:sp>
      <p:pic>
        <p:nvPicPr>
          <p:cNvPr id="4" name="Picture 12" descr="side1"/>
          <p:cNvPicPr>
            <a:picLocks noChangeAspect="1" noChangeArrowheads="1"/>
          </p:cNvPicPr>
          <p:nvPr/>
        </p:nvPicPr>
        <p:blipFill>
          <a:blip r:embed="rId2" cstate="print"/>
          <a:srcRect t="21770" r="25829" b="5782"/>
          <a:stretch>
            <a:fillRect/>
          </a:stretch>
        </p:blipFill>
        <p:spPr bwMode="auto">
          <a:xfrm>
            <a:off x="914400" y="4114800"/>
            <a:ext cx="1704975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beaker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343400"/>
            <a:ext cx="14271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beaker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676400"/>
            <a:ext cx="704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pH teste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352800"/>
            <a:ext cx="218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Practice PAT question!</a:t>
            </a:r>
            <a:endParaRPr lang="en-US" dirty="0"/>
          </a:p>
        </p:txBody>
      </p:sp>
      <p:pic>
        <p:nvPicPr>
          <p:cNvPr id="2054" name="Picture 6" descr="pH 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573212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181600" y="762000"/>
            <a:ext cx="411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23.Which of the following conclusions can be made from the graph above?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A. Vinegar is more basic than lye.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B. Ammonia is more acidic than apple juice.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C. Baking soda is more basic than human blood.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D. Tomato juice is more acidic than lemon juice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pH scale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Careful measurement is important</a:t>
            </a:r>
          </a:p>
          <a:p>
            <a:pPr>
              <a:defRPr/>
            </a:pPr>
            <a:r>
              <a:rPr lang="en-US" dirty="0" smtClean="0"/>
              <a:t>A mistake of </a:t>
            </a:r>
            <a:r>
              <a:rPr lang="en-US" b="1" i="1" u="sng" dirty="0" smtClean="0"/>
              <a:t>one</a:t>
            </a:r>
            <a:r>
              <a:rPr lang="en-US" b="1" u="sng" dirty="0" smtClean="0"/>
              <a:t> pH </a:t>
            </a:r>
            <a:r>
              <a:rPr lang="en-US" dirty="0" smtClean="0"/>
              <a:t>unit means </a:t>
            </a:r>
            <a:r>
              <a:rPr lang="en-US" b="1" i="1" u="sng" dirty="0" smtClean="0">
                <a:solidFill>
                  <a:srgbClr val="FFFF00"/>
                </a:solidFill>
              </a:rPr>
              <a:t>10 times</a:t>
            </a:r>
            <a:r>
              <a:rPr lang="en-US" b="1" u="sng" dirty="0" smtClean="0"/>
              <a:t> </a:t>
            </a:r>
            <a:r>
              <a:rPr lang="en-US" dirty="0" smtClean="0"/>
              <a:t>too much or too little!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4114800"/>
            <a:ext cx="8077200" cy="2005012"/>
            <a:chOff x="336" y="2625"/>
            <a:chExt cx="5088" cy="1263"/>
          </a:xfrm>
        </p:grpSpPr>
        <p:pic>
          <p:nvPicPr>
            <p:cNvPr id="5" name="Picture 5" descr="pH8"/>
            <p:cNvPicPr>
              <a:picLocks noChangeAspect="1" noChangeArrowheads="1"/>
            </p:cNvPicPr>
            <p:nvPr/>
          </p:nvPicPr>
          <p:blipFill>
            <a:blip r:embed="rId2" cstate="print"/>
            <a:srcRect t="30943" r="17500" b="55011"/>
            <a:stretch>
              <a:fillRect/>
            </a:stretch>
          </p:blipFill>
          <p:spPr bwMode="auto">
            <a:xfrm>
              <a:off x="336" y="2625"/>
              <a:ext cx="5088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36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928" y="3600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x100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11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168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3696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ACID/BASE  mini lab!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a work space for your group</a:t>
            </a:r>
          </a:p>
          <a:p>
            <a:endParaRPr lang="en-US" dirty="0" smtClean="0"/>
          </a:p>
          <a:p>
            <a:r>
              <a:rPr lang="en-US" dirty="0" smtClean="0"/>
              <a:t>Everyone needs goggles</a:t>
            </a:r>
          </a:p>
          <a:p>
            <a:endParaRPr lang="en-US" dirty="0" smtClean="0"/>
          </a:p>
          <a:p>
            <a:r>
              <a:rPr lang="en-US" dirty="0" smtClean="0"/>
              <a:t>Each group needs:</a:t>
            </a:r>
          </a:p>
          <a:p>
            <a:pPr lvl="1"/>
            <a:r>
              <a:rPr lang="en-US" dirty="0" smtClean="0"/>
              <a:t>Spot plate and spot plate paper</a:t>
            </a:r>
          </a:p>
          <a:p>
            <a:pPr lvl="1"/>
            <a:r>
              <a:rPr lang="en-US" dirty="0" smtClean="0"/>
              <a:t>pH paper</a:t>
            </a:r>
          </a:p>
          <a:p>
            <a:pPr lvl="1"/>
            <a:r>
              <a:rPr lang="en-US" dirty="0" smtClean="0"/>
              <a:t>Universal Indicator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Everyone needs to record the results</a:t>
            </a:r>
          </a:p>
          <a:p>
            <a:endParaRPr lang="en-US" dirty="0" smtClean="0"/>
          </a:p>
          <a:p>
            <a:r>
              <a:rPr lang="en-US" sz="2200" dirty="0" smtClean="0">
                <a:hlinkClick r:id="rId2" action="ppaction://hlinkfile"/>
              </a:rPr>
              <a:t>1.2 Measuring Acids and Bases Lab.doc</a:t>
            </a:r>
            <a:endParaRPr lang="en-US" sz="2200" dirty="0" smtClean="0"/>
          </a:p>
          <a:p>
            <a:r>
              <a:rPr lang="en-US" sz="2200" dirty="0" smtClean="0">
                <a:hlinkClick r:id="rId3" action="ppaction://hlinkfile"/>
              </a:rPr>
              <a:t>P:\Sci 9 lab </a:t>
            </a:r>
            <a:r>
              <a:rPr lang="en-US" sz="2200" dirty="0" err="1" smtClean="0">
                <a:hlinkClick r:id="rId3" action="ppaction://hlinkfile"/>
              </a:rPr>
              <a:t>groups.notebook</a:t>
            </a:r>
            <a:endParaRPr lang="en-US" sz="2200" dirty="0" smtClean="0"/>
          </a:p>
          <a:p>
            <a:r>
              <a:rPr lang="en-US" sz="2200" dirty="0" smtClean="0">
                <a:hlinkClick r:id="rId4"/>
              </a:rPr>
              <a:t>ph online activity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p. 193 in textbook for same </a:t>
            </a:r>
            <a:r>
              <a:rPr lang="en-US" dirty="0" err="1" smtClean="0"/>
              <a:t>pic</a:t>
            </a:r>
            <a:r>
              <a:rPr lang="en-US" dirty="0" smtClean="0"/>
              <a:t>!!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49" y="2286000"/>
            <a:ext cx="8921751" cy="421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Neutralization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Neutralization-</a:t>
            </a:r>
            <a:r>
              <a:rPr lang="en-CA" dirty="0" smtClean="0"/>
              <a:t> </a:t>
            </a:r>
            <a:r>
              <a:rPr lang="en-CA" b="1" u="sng" dirty="0" smtClean="0"/>
              <a:t>where the acid is neutralized by the base creating a pH of 7</a:t>
            </a:r>
          </a:p>
          <a:p>
            <a:r>
              <a:rPr lang="en-CA" dirty="0" smtClean="0"/>
              <a:t>The process produces a </a:t>
            </a:r>
            <a:r>
              <a:rPr lang="en-CA" b="1" u="sng" dirty="0" smtClean="0"/>
              <a:t>salt and water </a:t>
            </a:r>
            <a:r>
              <a:rPr lang="en-CA" dirty="0" smtClean="0"/>
              <a:t>always (not always </a:t>
            </a:r>
            <a:r>
              <a:rPr lang="en-CA" dirty="0" err="1" smtClean="0"/>
              <a:t>NaCl</a:t>
            </a:r>
            <a:r>
              <a:rPr lang="en-CA" dirty="0" smtClean="0"/>
              <a:t>).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	     </a:t>
            </a:r>
            <a:r>
              <a:rPr lang="en-CA" dirty="0" err="1" smtClean="0"/>
              <a:t>HCl</a:t>
            </a:r>
            <a:r>
              <a:rPr lang="en-CA" dirty="0" smtClean="0"/>
              <a:t> + </a:t>
            </a:r>
            <a:r>
              <a:rPr lang="en-CA" dirty="0" err="1" smtClean="0"/>
              <a:t>NaOH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err="1" smtClean="0">
                <a:sym typeface="Wingdings" pitchFamily="2" charset="2"/>
              </a:rPr>
              <a:t>NaCl</a:t>
            </a:r>
            <a:r>
              <a:rPr lang="en-CA" dirty="0" smtClean="0">
                <a:sym typeface="Wingdings" pitchFamily="2" charset="2"/>
              </a:rPr>
              <a:t> +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                </a:t>
            </a:r>
            <a:r>
              <a:rPr lang="en-CA" b="1" u="sng" dirty="0" smtClean="0">
                <a:sym typeface="Wingdings" pitchFamily="2" charset="2"/>
              </a:rPr>
              <a:t>Acid + base  salt + water</a:t>
            </a:r>
            <a:endParaRPr lang="en-CA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Acid Rain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CA" dirty="0" smtClean="0"/>
              <a:t>Central Canada gets acid rain in </a:t>
            </a:r>
            <a:r>
              <a:rPr lang="en-CA" b="1" u="sng" dirty="0" smtClean="0"/>
              <a:t>a pH of 3</a:t>
            </a:r>
            <a:r>
              <a:rPr lang="en-CA" dirty="0" smtClean="0"/>
              <a:t>. </a:t>
            </a:r>
          </a:p>
          <a:p>
            <a:r>
              <a:rPr lang="en-CA" dirty="0" smtClean="0"/>
              <a:t>Lakes become acidic therefore killing the organisms within the lake.</a:t>
            </a:r>
          </a:p>
          <a:p>
            <a:r>
              <a:rPr lang="en-CA" dirty="0" smtClean="0"/>
              <a:t>Lakes treated with </a:t>
            </a:r>
            <a:r>
              <a:rPr lang="en-CA" b="1" u="sng" dirty="0" smtClean="0"/>
              <a:t>lime</a:t>
            </a:r>
            <a:r>
              <a:rPr lang="en-CA" dirty="0" smtClean="0"/>
              <a:t> in order to neutralize it.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		Ca(OH)</a:t>
            </a:r>
            <a:r>
              <a:rPr lang="en-CA" baseline="-25000" dirty="0" smtClean="0"/>
              <a:t>2</a:t>
            </a:r>
            <a:r>
              <a:rPr lang="en-CA" dirty="0" smtClean="0"/>
              <a:t> + H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 CaSO</a:t>
            </a:r>
            <a:r>
              <a:rPr lang="en-CA" baseline="-25000" dirty="0" smtClean="0">
                <a:sym typeface="Wingdings" pitchFamily="2" charset="2"/>
              </a:rPr>
              <a:t>4</a:t>
            </a:r>
            <a:r>
              <a:rPr lang="en-CA" dirty="0" smtClean="0">
                <a:sym typeface="Wingdings" pitchFamily="2" charset="2"/>
              </a:rPr>
              <a:t> + 2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CA" sz="2400" dirty="0" smtClean="0">
                <a:sym typeface="Wingdings" pitchFamily="2" charset="2"/>
              </a:rPr>
              <a:t>Calcium hydroxide + </a:t>
            </a:r>
            <a:r>
              <a:rPr lang="en-CA" sz="2400" dirty="0" err="1" smtClean="0">
                <a:sym typeface="Wingdings" pitchFamily="2" charset="2"/>
              </a:rPr>
              <a:t>sulfuric</a:t>
            </a:r>
            <a:r>
              <a:rPr lang="en-CA" sz="2400" dirty="0" smtClean="0">
                <a:sym typeface="Wingdings" pitchFamily="2" charset="2"/>
              </a:rPr>
              <a:t> acid  calcium </a:t>
            </a:r>
            <a:r>
              <a:rPr lang="en-CA" sz="2400" dirty="0" err="1" smtClean="0">
                <a:sym typeface="Wingdings" pitchFamily="2" charset="2"/>
              </a:rPr>
              <a:t>sulfate</a:t>
            </a:r>
            <a:r>
              <a:rPr lang="en-CA" sz="2400" dirty="0" smtClean="0">
                <a:sym typeface="Wingdings" pitchFamily="2" charset="2"/>
              </a:rPr>
              <a:t> + water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yecoproject.org/wp-content/uploads/2009/03/acid_r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8242300" cy="674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Vinegar has a pH value of 2.2 and lemon juice has a value of pH2.3. Even the strongest recorded acid rain is only about as acidic as lemon juice or vinegar and we know that these don't harm us</a:t>
            </a:r>
          </a:p>
          <a:p>
            <a:endParaRPr lang="en-US" dirty="0" smtClean="0"/>
          </a:p>
          <a:p>
            <a:r>
              <a:rPr lang="en-US" dirty="0" smtClean="0"/>
              <a:t>So why should we care about acid rain??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Acid and Bases review song…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 action="ppaction://hlinkfile"/>
              </a:rPr>
              <a:t>1.2 Acids_And_Bases_Have_Two_Different_Faces.flv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2971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Anything about the pH scale?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76716"/>
          </a:xfrm>
        </p:spPr>
        <p:txBody>
          <a:bodyPr>
            <a:normAutofit/>
          </a:bodyPr>
          <a:lstStyle/>
          <a:p>
            <a:r>
              <a:rPr lang="en-US" dirty="0" smtClean="0"/>
              <a:t>Alkaline is another name for a base.</a:t>
            </a:r>
          </a:p>
          <a:p>
            <a:r>
              <a:rPr lang="en-US" dirty="0" smtClean="0">
                <a:hlinkClick r:id="rId2"/>
              </a:rPr>
              <a:t>acid/base intro video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9144000" cy="2971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can you tell me about acids and bases?</a:t>
            </a:r>
            <a:br>
              <a:rPr kumimoji="0" lang="en-US" sz="4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1.2 Acids and 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pH scale- </a:t>
            </a:r>
            <a:r>
              <a:rPr lang="en-CA" b="1" u="sng" dirty="0" smtClean="0"/>
              <a:t>indicates the acidity of a solution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Acid-</a:t>
            </a:r>
            <a:r>
              <a:rPr lang="en-CA" dirty="0" smtClean="0"/>
              <a:t> </a:t>
            </a:r>
            <a:r>
              <a:rPr lang="en-CA" b="1" u="sng" dirty="0" smtClean="0"/>
              <a:t>is a compound dissolved in a solution that has a pH lower than 7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Base-</a:t>
            </a:r>
            <a:r>
              <a:rPr lang="en-CA" dirty="0" smtClean="0"/>
              <a:t> </a:t>
            </a:r>
            <a:r>
              <a:rPr lang="en-CA" b="1" u="sng" dirty="0" smtClean="0"/>
              <a:t>is a compound dissolved in a solution that has a pH higher than 7</a:t>
            </a:r>
          </a:p>
          <a:p>
            <a:endParaRPr lang="en-CA" dirty="0" smtClean="0"/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0--------------7---------------14</a:t>
            </a: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Acid            Neutral           Base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Often taste sour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*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Is a measure of the concentration of hydrogen ions in a solution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Strong acids can burn skin &amp; eyes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Strong acids can dissolve metals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Examples: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u="sng" dirty="0" smtClean="0"/>
              <a:t>Lemon juice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u="sng" dirty="0" smtClean="0"/>
              <a:t>Vinegar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u="sng" dirty="0" smtClean="0"/>
              <a:t>Car battery acid </a:t>
            </a:r>
            <a:r>
              <a:rPr lang="en-US" sz="2400" dirty="0" smtClean="0">
                <a:solidFill>
                  <a:srgbClr val="FF0000"/>
                </a:solidFill>
              </a:rPr>
              <a:t>(dangerous!)</a:t>
            </a:r>
          </a:p>
          <a:p>
            <a:pPr lvl="1" algn="r">
              <a:lnSpc>
                <a:spcPct val="90000"/>
              </a:lnSpc>
              <a:buNone/>
              <a:defRPr/>
            </a:pPr>
            <a:endParaRPr lang="en-US" sz="1400" dirty="0" smtClean="0">
              <a:solidFill>
                <a:srgbClr val="FFFF00"/>
              </a:solidFill>
            </a:endParaRPr>
          </a:p>
          <a:p>
            <a:pPr lvl="1" algn="r">
              <a:lnSpc>
                <a:spcPct val="90000"/>
              </a:lnSpc>
              <a:buNone/>
              <a:defRPr/>
            </a:pPr>
            <a:r>
              <a:rPr lang="en-US" sz="1400" dirty="0" smtClean="0">
                <a:solidFill>
                  <a:srgbClr val="FFFF00"/>
                </a:solidFill>
              </a:rPr>
              <a:t>*Never test an unknown acid by tasting it!</a:t>
            </a:r>
          </a:p>
          <a:p>
            <a:pPr lvl="1" algn="r">
              <a:lnSpc>
                <a:spcPct val="90000"/>
              </a:lnSpc>
              <a:buNone/>
              <a:defRPr/>
            </a:pPr>
            <a:endParaRPr lang="en-US" sz="1400" dirty="0" smtClean="0">
              <a:solidFill>
                <a:srgbClr val="FFFF00"/>
              </a:solidFill>
            </a:endParaRP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0--------------7---------------14</a:t>
            </a: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Acid          Neutral          Base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http://theacidhouse.files.wordpress.com/2009/11/acid_me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971800"/>
            <a:ext cx="1423988" cy="1752600"/>
          </a:xfrm>
          <a:prstGeom prst="rect">
            <a:avLst/>
          </a:prstGeom>
          <a:noFill/>
        </p:spPr>
      </p:pic>
      <p:pic>
        <p:nvPicPr>
          <p:cNvPr id="1028" name="Picture 4" descr="http://www.faqs.org/photo-dict/photofiles/list/399/768lem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181600"/>
            <a:ext cx="1531445" cy="1480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Can taste bitter, sweetish, or salty </a:t>
            </a:r>
            <a:r>
              <a:rPr lang="en-US" sz="2800" dirty="0" smtClean="0">
                <a:solidFill>
                  <a:srgbClr val="FFFF00"/>
                </a:solidFill>
              </a:rPr>
              <a:t>*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Often feel slippery or “soapy” </a:t>
            </a:r>
            <a:r>
              <a:rPr lang="en-US" sz="2800" dirty="0" smtClean="0">
                <a:solidFill>
                  <a:srgbClr val="FFFF00"/>
                </a:solidFill>
              </a:rPr>
              <a:t>*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Strong bases can burn skin &amp; eyes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Bases react more easily with protein than with metal; they are often used for cleaning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 smtClean="0"/>
              <a:t>Milk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 smtClean="0"/>
              <a:t>Baking soda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 smtClean="0"/>
              <a:t>Soap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 smtClean="0"/>
              <a:t>Drain cleaner </a:t>
            </a:r>
            <a:r>
              <a:rPr lang="en-US" sz="2400" dirty="0" smtClean="0">
                <a:solidFill>
                  <a:srgbClr val="FF0000"/>
                </a:solidFill>
              </a:rPr>
              <a:t>(dangerous!)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 algn="r">
              <a:lnSpc>
                <a:spcPct val="80000"/>
              </a:lnSpc>
              <a:buNone/>
            </a:pPr>
            <a:r>
              <a:rPr lang="en-US" sz="1400" dirty="0" smtClean="0">
                <a:solidFill>
                  <a:srgbClr val="FFFF00"/>
                </a:solidFill>
              </a:rPr>
              <a:t>*Never test an unknown base by touching or tasting it!</a:t>
            </a:r>
          </a:p>
          <a:p>
            <a:pPr lvl="1" algn="r">
              <a:lnSpc>
                <a:spcPct val="80000"/>
              </a:lnSpc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0--------------7---------------14</a:t>
            </a: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Acid            Neutral          Base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3010" name="Picture 2" descr="http://www.sdnhm.org/exhibits/epidemic/justforkids/experiment/images/soa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0"/>
            <a:ext cx="1617785" cy="1682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scale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Examples:</a:t>
            </a:r>
          </a:p>
          <a:p>
            <a:pPr lvl="1"/>
            <a:r>
              <a:rPr lang="en-CA" dirty="0" smtClean="0"/>
              <a:t>pH 0.5 is battery acid</a:t>
            </a:r>
          </a:p>
          <a:p>
            <a:pPr lvl="1"/>
            <a:r>
              <a:rPr lang="en-CA" dirty="0" smtClean="0"/>
              <a:t>pH 12.6 is ammonia</a:t>
            </a:r>
          </a:p>
          <a:p>
            <a:pPr lvl="1"/>
            <a:r>
              <a:rPr lang="en-CA" dirty="0" smtClean="0"/>
              <a:t>pH 7 is neutral (distilled neutral)</a:t>
            </a:r>
          </a:p>
          <a:p>
            <a:endParaRPr lang="en-CA" dirty="0" smtClean="0"/>
          </a:p>
          <a:p>
            <a:r>
              <a:rPr lang="en-CA" dirty="0" smtClean="0"/>
              <a:t>HOW TO TEST:</a:t>
            </a:r>
          </a:p>
          <a:p>
            <a:pPr lvl="1"/>
            <a:r>
              <a:rPr lang="en-CA" b="1" u="sng" dirty="0" smtClean="0"/>
              <a:t>Acid base indicators- </a:t>
            </a:r>
            <a:r>
              <a:rPr lang="en-CA" dirty="0" smtClean="0"/>
              <a:t>they are substances that change color in the presence (you need to use a color chart to indicate the correct pH)</a:t>
            </a:r>
          </a:p>
          <a:p>
            <a:pPr lvl="2"/>
            <a:r>
              <a:rPr lang="en-CA" dirty="0" smtClean="0"/>
              <a:t>Can be a universal indicator, or a red/blue pH strip</a:t>
            </a:r>
          </a:p>
          <a:p>
            <a:pPr lvl="1"/>
            <a:r>
              <a:rPr lang="en-CA" b="1" u="sng" dirty="0" smtClean="0"/>
              <a:t>pH meter- </a:t>
            </a:r>
            <a:r>
              <a:rPr lang="en-CA" dirty="0" smtClean="0"/>
              <a:t>digital indicator</a:t>
            </a:r>
          </a:p>
          <a:p>
            <a:pPr lvl="1">
              <a:buNone/>
            </a:pPr>
            <a:endParaRPr lang="en-CA" dirty="0" smtClean="0"/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0--------------7---------------14</a:t>
            </a:r>
          </a:p>
          <a:p>
            <a:pPr algn="ctr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Acid            Neutral          Base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860960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57224" y="642918"/>
            <a:ext cx="7629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What is the pH of the household </a:t>
            </a:r>
          </a:p>
          <a:p>
            <a:r>
              <a:rPr lang="en-CA" sz="4000" dirty="0" smtClean="0"/>
              <a:t>chemicals in picture b?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304800"/>
            <a:ext cx="8610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We will also be using LITMUS PAPER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Litmus paper is </a:t>
            </a:r>
            <a:r>
              <a:rPr lang="en-US" sz="2800" dirty="0">
                <a:solidFill>
                  <a:srgbClr val="00B0F0"/>
                </a:solidFill>
              </a:rPr>
              <a:t>blue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red</a:t>
            </a:r>
            <a:r>
              <a:rPr lang="en-US" sz="2800" dirty="0"/>
              <a:t> paper that will test the pH of a substance.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371600" y="2819400"/>
            <a:ext cx="4572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981200" y="30480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Red litmus paper will turn </a:t>
            </a:r>
            <a:r>
              <a:rPr lang="en-US" sz="2400" dirty="0">
                <a:solidFill>
                  <a:srgbClr val="00B0F0"/>
                </a:solidFill>
              </a:rPr>
              <a:t>blue</a:t>
            </a:r>
            <a:r>
              <a:rPr lang="en-US" sz="2400" dirty="0"/>
              <a:t> in a base and STAY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 in an acid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981200" y="4191000"/>
            <a:ext cx="457200" cy="1066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Blue litmus paper will turn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 in an acid and STAY </a:t>
            </a:r>
            <a:r>
              <a:rPr lang="en-US" sz="2400" dirty="0">
                <a:solidFill>
                  <a:srgbClr val="00B0F0"/>
                </a:solidFill>
              </a:rPr>
              <a:t>BLUE</a:t>
            </a:r>
            <a:r>
              <a:rPr lang="en-US" sz="2400" dirty="0"/>
              <a:t> in a base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914400" y="5334000"/>
            <a:ext cx="518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/>
              <a:t>In other words, </a:t>
            </a:r>
            <a:endParaRPr lang="en-US" sz="2400" b="1" u="sng" dirty="0" smtClean="0"/>
          </a:p>
          <a:p>
            <a:pPr algn="ctr"/>
            <a:r>
              <a:rPr lang="en-US" sz="2400" b="1" dirty="0" smtClean="0"/>
              <a:t>   </a:t>
            </a:r>
            <a:r>
              <a:rPr lang="en-US" sz="3600" b="1" dirty="0" smtClean="0"/>
              <a:t>RE</a:t>
            </a: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B0F0"/>
                </a:solidFill>
              </a:rPr>
              <a:t>B</a:t>
            </a:r>
            <a:r>
              <a:rPr lang="en-US" sz="3600" b="1" dirty="0" smtClean="0"/>
              <a:t>LUE</a:t>
            </a:r>
          </a:p>
          <a:p>
            <a:pPr algn="ctr"/>
            <a:r>
              <a:rPr lang="en-US" sz="3600" b="1" dirty="0" smtClean="0"/>
              <a:t>ACI</a:t>
            </a: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B0F0"/>
                </a:solidFill>
              </a:rPr>
              <a:t>B</a:t>
            </a:r>
            <a:r>
              <a:rPr lang="en-US" sz="3600" b="1" dirty="0" smtClean="0"/>
              <a:t>ASE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934494" y="6285706"/>
            <a:ext cx="1143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H6"/>
          <p:cNvPicPr>
            <a:picLocks noChangeAspect="1" noChangeArrowheads="1"/>
          </p:cNvPicPr>
          <p:nvPr/>
        </p:nvPicPr>
        <p:blipFill>
          <a:blip r:embed="rId2" cstate="print"/>
          <a:srcRect t="6633" b="3151"/>
          <a:stretch>
            <a:fillRect/>
          </a:stretch>
        </p:blipFill>
        <p:spPr bwMode="auto">
          <a:xfrm>
            <a:off x="685675" y="0"/>
            <a:ext cx="7665484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635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1.2 Acids and Bases</vt:lpstr>
      <vt:lpstr>Anything about the pH scale? </vt:lpstr>
      <vt:lpstr>1.2 Acids and Bases</vt:lpstr>
      <vt:lpstr>ACIDS</vt:lpstr>
      <vt:lpstr>BASES</vt:lpstr>
      <vt:lpstr>pH scale</vt:lpstr>
      <vt:lpstr>PowerPoint Presentation</vt:lpstr>
      <vt:lpstr>PowerPoint Presentation</vt:lpstr>
      <vt:lpstr>PowerPoint Presentation</vt:lpstr>
      <vt:lpstr>Practice PAT question!</vt:lpstr>
      <vt:lpstr>The pH scale</vt:lpstr>
      <vt:lpstr>ACID/BASE  mini lab!</vt:lpstr>
      <vt:lpstr>Universal Indicator</vt:lpstr>
      <vt:lpstr>Neutralization</vt:lpstr>
      <vt:lpstr>Acid Rain</vt:lpstr>
      <vt:lpstr>PowerPoint Presentation</vt:lpstr>
      <vt:lpstr>PowerPoint Presentation</vt:lpstr>
      <vt:lpstr>PowerPoint Presentation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Acids and Bases</dc:title>
  <dc:creator>GPCSD</dc:creator>
  <cp:lastModifiedBy>Staff</cp:lastModifiedBy>
  <cp:revision>32</cp:revision>
  <dcterms:created xsi:type="dcterms:W3CDTF">2010-04-07T22:16:02Z</dcterms:created>
  <dcterms:modified xsi:type="dcterms:W3CDTF">2011-11-16T16:34:06Z</dcterms:modified>
</cp:coreProperties>
</file>