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FB45-945A-4A72-B85D-16CDDCD18BBF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05CB8-DCB2-4CEA-B673-B0DC07CD8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1E3C0C-B8C5-45FC-AC68-C1EEFFC6126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EB0C4A-0CB9-4BEE-96CA-A2A3816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a/imgres?imgurl=http://www.bhargavaz.net/rashi/volcano.jpg&amp;imgrefurl=http://geographygcse.blogspot.com/2008/01/volcanoes.html&amp;h=433&amp;w=340&amp;sz=141&amp;hl=en&amp;start=2&amp;usg=__YIkDwHQr-xWKNXrrkgMAqmAh4XM=&amp;tbnid=YJ63sP3sLSQG5M:&amp;tbnh=126&amp;tbnw=99&amp;prev=/images?q=volcanoes&amp;gbv=2&amp;hl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he_Cycle_Series__The_Nitrogen_Cycle.as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29684" cy="2301240"/>
          </a:xfrm>
        </p:spPr>
        <p:txBody>
          <a:bodyPr/>
          <a:lstStyle/>
          <a:p>
            <a:r>
              <a:rPr lang="en-CA" dirty="0" smtClean="0"/>
              <a:t>Chapter One: Harmful and useful chemicals in the environment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6480048" cy="1752600"/>
          </a:xfrm>
        </p:spPr>
        <p:txBody>
          <a:bodyPr/>
          <a:lstStyle/>
          <a:p>
            <a:r>
              <a:rPr lang="en-CA" sz="3600" b="1" dirty="0" smtClean="0"/>
              <a:t>Section 1.1 </a:t>
            </a:r>
          </a:p>
          <a:p>
            <a:r>
              <a:rPr lang="en-CA" dirty="0" smtClean="0"/>
              <a:t>p.182-190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Fertilizers-</a:t>
            </a:r>
            <a:r>
              <a:rPr lang="en-CA" dirty="0" smtClean="0"/>
              <a:t> </a:t>
            </a:r>
            <a:r>
              <a:rPr lang="en-CA" b="1" u="sng" dirty="0" smtClean="0"/>
              <a:t>substance that enriches the soil…makes plants grow better.</a:t>
            </a:r>
          </a:p>
          <a:p>
            <a:pPr lvl="1"/>
            <a:r>
              <a:rPr lang="en-CA" dirty="0" smtClean="0"/>
              <a:t>Contain: N, P, K (and sometimes S)</a:t>
            </a:r>
          </a:p>
          <a:p>
            <a:pPr lvl="1"/>
            <a:r>
              <a:rPr lang="en-CA" dirty="0" smtClean="0"/>
              <a:t>Numbers just shown on bag mean the percent found in the fertilizer.</a:t>
            </a:r>
          </a:p>
          <a:p>
            <a:pPr lvl="2"/>
            <a:r>
              <a:rPr lang="en-CA" dirty="0" smtClean="0"/>
              <a:t>Example: 15, 15, 20, 25</a:t>
            </a:r>
          </a:p>
          <a:p>
            <a:pPr lvl="2"/>
            <a:r>
              <a:rPr lang="en-CA" dirty="0" smtClean="0"/>
              <a:t>Meaning 15% N, 15% P, 20% K, 25% S</a:t>
            </a:r>
          </a:p>
          <a:p>
            <a:pPr lvl="1"/>
            <a:r>
              <a:rPr lang="en-CA" dirty="0" smtClean="0"/>
              <a:t>Fertilizers can be harmful and must be applied carefully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Agriculture Activities </a:t>
            </a:r>
            <a:endParaRPr lang="en-CA" dirty="0"/>
          </a:p>
        </p:txBody>
      </p:sp>
      <p:pic>
        <p:nvPicPr>
          <p:cNvPr id="9218" name="Picture 2" descr="http://www.orau.org/ptp/collection/consumer%20products/fertil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29837"/>
            <a:ext cx="1981200" cy="2828163"/>
          </a:xfrm>
          <a:prstGeom prst="rect">
            <a:avLst/>
          </a:prstGeom>
          <a:noFill/>
        </p:spPr>
      </p:pic>
      <p:pic>
        <p:nvPicPr>
          <p:cNvPr id="9220" name="Picture 4" descr="http://www.gardening.cornell.edu/lawn/almanac/images/fertilize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19550"/>
            <a:ext cx="33337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Pesticides-</a:t>
            </a:r>
            <a:r>
              <a:rPr lang="en-CA" dirty="0" smtClean="0"/>
              <a:t> </a:t>
            </a:r>
            <a:r>
              <a:rPr lang="en-CA" b="1" u="sng" dirty="0" smtClean="0"/>
              <a:t>chemicals that kill pests (pest = organisms that harm people, crops, or structures).</a:t>
            </a:r>
          </a:p>
          <a:p>
            <a:pPr lvl="1"/>
            <a:r>
              <a:rPr lang="en-CA" b="1" u="sng" dirty="0" smtClean="0"/>
              <a:t>Herbicides-</a:t>
            </a:r>
            <a:r>
              <a:rPr lang="en-CA" dirty="0" smtClean="0"/>
              <a:t> kill or control weeds</a:t>
            </a:r>
          </a:p>
          <a:p>
            <a:pPr lvl="1"/>
            <a:r>
              <a:rPr lang="en-CA" b="1" u="sng" dirty="0" smtClean="0"/>
              <a:t>Insecticides-</a:t>
            </a:r>
            <a:r>
              <a:rPr lang="en-CA" dirty="0" smtClean="0"/>
              <a:t> kill or control insects</a:t>
            </a:r>
          </a:p>
          <a:p>
            <a:pPr lvl="1"/>
            <a:r>
              <a:rPr lang="en-CA" b="1" u="sng" dirty="0" smtClean="0"/>
              <a:t>Fungicides-</a:t>
            </a:r>
            <a:r>
              <a:rPr lang="en-CA" dirty="0" smtClean="0"/>
              <a:t> kill fungi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Pesticides kill all pests as well, even good ones...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Agriculture Activities con’t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39624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Garbage</a:t>
            </a:r>
            <a:r>
              <a:rPr lang="en-CA" dirty="0" smtClean="0"/>
              <a:t> (includes everything from machinery to bottle caps)</a:t>
            </a:r>
          </a:p>
          <a:p>
            <a:r>
              <a:rPr lang="en-CA" dirty="0" smtClean="0"/>
              <a:t>Some solid wastes can be reused or recycled but most are placed in landfills</a:t>
            </a:r>
          </a:p>
          <a:p>
            <a:r>
              <a:rPr lang="en-CA" b="1" u="sng" dirty="0" smtClean="0"/>
              <a:t>Hazardous wastes</a:t>
            </a:r>
            <a:r>
              <a:rPr lang="en-CA" dirty="0" smtClean="0"/>
              <a:t>-</a:t>
            </a:r>
            <a:r>
              <a:rPr lang="en-CA" b="1" dirty="0" smtClean="0"/>
              <a:t> </a:t>
            </a:r>
            <a:r>
              <a:rPr lang="en-CA" dirty="0" smtClean="0"/>
              <a:t>incinerated (burn them at very high temperatures)</a:t>
            </a:r>
          </a:p>
          <a:p>
            <a:r>
              <a:rPr lang="en-CA" b="1" u="sng" dirty="0" smtClean="0"/>
              <a:t>Sanitary landfills</a:t>
            </a:r>
            <a:r>
              <a:rPr lang="en-CA" dirty="0" smtClean="0"/>
              <a:t>- plastic liners and compact clay to prevent solutions from entering soil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Solid Wastes</a:t>
            </a:r>
            <a:endParaRPr lang="en-CA" dirty="0"/>
          </a:p>
        </p:txBody>
      </p:sp>
      <p:pic>
        <p:nvPicPr>
          <p:cNvPr id="24578" name="Picture 2" descr="http://blog.lib.umn.edu/evans391/architecture/landf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86322"/>
            <a:ext cx="564357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5429288"/>
          </a:xfrm>
        </p:spPr>
        <p:txBody>
          <a:bodyPr>
            <a:normAutofit fontScale="92500" lnSpcReduction="10000"/>
          </a:bodyPr>
          <a:lstStyle/>
          <a:p>
            <a:r>
              <a:rPr lang="en-CA" b="1" u="sng" dirty="0" smtClean="0">
                <a:solidFill>
                  <a:srgbClr val="00B0F0"/>
                </a:solidFill>
              </a:rPr>
              <a:t>Sewage-</a:t>
            </a:r>
            <a:r>
              <a:rPr lang="en-CA" dirty="0" smtClean="0"/>
              <a:t> dissolved and </a:t>
            </a:r>
            <a:r>
              <a:rPr lang="en-CA" dirty="0" err="1" smtClean="0"/>
              <a:t>undissolved</a:t>
            </a:r>
            <a:r>
              <a:rPr lang="en-CA" dirty="0" smtClean="0"/>
              <a:t> materials from kitchen, bathroom, and laundry</a:t>
            </a:r>
          </a:p>
          <a:p>
            <a:r>
              <a:rPr lang="en-CA" b="1" u="sng" dirty="0" smtClean="0">
                <a:solidFill>
                  <a:srgbClr val="00B0F0"/>
                </a:solidFill>
              </a:rPr>
              <a:t>Septic tank- </a:t>
            </a:r>
            <a:r>
              <a:rPr lang="en-CA" dirty="0" smtClean="0"/>
              <a:t>underground container where bacteria break down organic materials before moved to the soil</a:t>
            </a:r>
          </a:p>
          <a:p>
            <a:r>
              <a:rPr lang="en-CA" b="1" u="sng" dirty="0" smtClean="0">
                <a:solidFill>
                  <a:srgbClr val="00B0F0"/>
                </a:solidFill>
              </a:rPr>
              <a:t>Sewage treatment plant- </a:t>
            </a:r>
            <a:r>
              <a:rPr lang="en-CA" dirty="0" smtClean="0"/>
              <a:t>treats the wastewater and releases the effluent back into the river.</a:t>
            </a:r>
          </a:p>
          <a:p>
            <a:r>
              <a:rPr lang="en-CA" b="1" u="sng" dirty="0" smtClean="0">
                <a:solidFill>
                  <a:srgbClr val="00B0F0"/>
                </a:solidFill>
              </a:rPr>
              <a:t>Effluent – </a:t>
            </a:r>
            <a:r>
              <a:rPr lang="en-CA" dirty="0" smtClean="0"/>
              <a:t>Treated wastewater that has been released</a:t>
            </a:r>
            <a:endParaRPr lang="en-CA" dirty="0" smtClean="0">
              <a:solidFill>
                <a:srgbClr val="00B0F0"/>
              </a:solidFill>
            </a:endParaRPr>
          </a:p>
          <a:p>
            <a:r>
              <a:rPr lang="en-CA" b="1" u="sng" dirty="0" smtClean="0">
                <a:solidFill>
                  <a:srgbClr val="00B0F0"/>
                </a:solidFill>
              </a:rPr>
              <a:t>Storm Sewers - </a:t>
            </a:r>
            <a:r>
              <a:rPr lang="en-CA" dirty="0" smtClean="0"/>
              <a:t>not all water can be treated; therefore, storm water may be released straight back into the river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Wastewater</a:t>
            </a:r>
            <a:endParaRPr lang="en-CA" dirty="0"/>
          </a:p>
        </p:txBody>
      </p:sp>
      <p:sp>
        <p:nvSpPr>
          <p:cNvPr id="4" name="Curved Left Arrow 3"/>
          <p:cNvSpPr/>
          <p:nvPr/>
        </p:nvSpPr>
        <p:spPr>
          <a:xfrm flipH="1">
            <a:off x="152400" y="1524000"/>
            <a:ext cx="928694" cy="1600200"/>
          </a:xfrm>
          <a:prstGeom prst="curvedLeftArrow">
            <a:avLst>
              <a:gd name="adj1" fmla="val 25000"/>
              <a:gd name="adj2" fmla="val 458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H="1">
            <a:off x="152400" y="1524000"/>
            <a:ext cx="928694" cy="2819400"/>
          </a:xfrm>
          <a:prstGeom prst="curvedLeftArrow">
            <a:avLst>
              <a:gd name="adj1" fmla="val 25000"/>
              <a:gd name="adj2" fmla="val 458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durhamcountync.gov/departments/ceng/images/Utility_Division/Wastewater_Treatment_Plant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34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95672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/>
              <a:t>Fossil fuels- </a:t>
            </a:r>
            <a:r>
              <a:rPr lang="en-CA" dirty="0" smtClean="0"/>
              <a:t>coal, natural gas, oil formed from dead plants and animals. They are also called hydrocarbons…why?</a:t>
            </a:r>
          </a:p>
          <a:p>
            <a:endParaRPr lang="en-CA" dirty="0" smtClean="0"/>
          </a:p>
          <a:p>
            <a:r>
              <a:rPr lang="en-CA" dirty="0" smtClean="0"/>
              <a:t>They also contain S, N, O, Hg, </a:t>
            </a:r>
            <a:r>
              <a:rPr lang="en-CA" dirty="0" err="1" smtClean="0"/>
              <a:t>Pb</a:t>
            </a:r>
            <a:endParaRPr lang="en-CA" dirty="0" smtClean="0"/>
          </a:p>
          <a:p>
            <a:endParaRPr lang="en-CA" dirty="0" smtClean="0"/>
          </a:p>
          <a:p>
            <a:r>
              <a:rPr lang="en-CA" b="1" u="sng" dirty="0" smtClean="0"/>
              <a:t>Combustion Reaction:</a:t>
            </a:r>
          </a:p>
          <a:p>
            <a:r>
              <a:rPr lang="en-CA" dirty="0" smtClean="0"/>
              <a:t>Word Equation:</a:t>
            </a:r>
          </a:p>
          <a:p>
            <a:pPr>
              <a:buNone/>
            </a:pPr>
            <a:r>
              <a:rPr lang="en-CA" sz="2100" b="1" u="sng" dirty="0" smtClean="0"/>
              <a:t>Hydrocarbon + oxygen </a:t>
            </a:r>
            <a:r>
              <a:rPr lang="en-CA" sz="2100" b="1" u="sng" dirty="0" smtClean="0">
                <a:sym typeface="Wingdings" pitchFamily="2" charset="2"/>
              </a:rPr>
              <a:t> carbon dioxide + water + energy</a:t>
            </a:r>
          </a:p>
          <a:p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Sometimes, SO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, NO, Hg, </a:t>
            </a:r>
            <a:r>
              <a:rPr lang="en-CA" dirty="0" err="1" smtClean="0">
                <a:sym typeface="Wingdings" pitchFamily="2" charset="2"/>
              </a:rPr>
              <a:t>Pb</a:t>
            </a:r>
            <a:r>
              <a:rPr lang="en-CA" dirty="0" smtClean="0">
                <a:sym typeface="Wingdings" pitchFamily="2" charset="2"/>
              </a:rPr>
              <a:t> are let into the environment….dangerous!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Fuel Combustion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p. 190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F0"/>
                </a:solidFill>
              </a:rPr>
              <a:t>“sour gas” </a:t>
            </a:r>
            <a:r>
              <a:rPr lang="en-CA" dirty="0" smtClean="0"/>
              <a:t>– </a:t>
            </a:r>
            <a:r>
              <a:rPr lang="en-CA" b="1" u="sng" dirty="0" smtClean="0"/>
              <a:t>natural gas that contains hydrogen </a:t>
            </a:r>
            <a:r>
              <a:rPr lang="en-CA" b="1" u="sng" dirty="0" err="1" smtClean="0"/>
              <a:t>sulfide</a:t>
            </a:r>
            <a:endParaRPr lang="en-CA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Industrial Processes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Numbers</a:t>
            </a:r>
          </a:p>
          <a:p>
            <a:pPr lvl="1"/>
            <a:r>
              <a:rPr lang="en-US" sz="4000" dirty="0" smtClean="0"/>
              <a:t>1, 3-7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 &amp; R p. 190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Everything contains chemicals: environment and living things</a:t>
            </a:r>
          </a:p>
          <a:p>
            <a:r>
              <a:rPr lang="en-CA" b="1" u="sng" dirty="0" smtClean="0"/>
              <a:t>Oxygen</a:t>
            </a:r>
            <a:r>
              <a:rPr lang="en-CA" dirty="0" smtClean="0"/>
              <a:t>: animals need oxygen in order to survive. Plants make oxygen.</a:t>
            </a:r>
          </a:p>
          <a:p>
            <a:r>
              <a:rPr lang="en-CA" b="1" u="sng" dirty="0" smtClean="0"/>
              <a:t>Carbon Dioxide</a:t>
            </a:r>
            <a:r>
              <a:rPr lang="en-CA" dirty="0" smtClean="0"/>
              <a:t>: plants need carbon dioxide to survive. Animals make carbon dioxide.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1.1 Chemicals in the Environment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Forest fires and volcanoes- </a:t>
            </a:r>
            <a:r>
              <a:rPr lang="en-CA" dirty="0" smtClean="0"/>
              <a:t>release carbon dioxide (too much?)</a:t>
            </a:r>
          </a:p>
          <a:p>
            <a:r>
              <a:rPr lang="en-CA" b="1" u="sng" dirty="0" smtClean="0"/>
              <a:t>Gasoline, electricity and pesticides- </a:t>
            </a:r>
            <a:r>
              <a:rPr lang="en-CA" dirty="0" smtClean="0"/>
              <a:t>produce toxins that affect our environment (how?)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Harmful Chemicals</a:t>
            </a:r>
            <a:endParaRPr lang="en-CA" dirty="0"/>
          </a:p>
        </p:txBody>
      </p:sp>
      <p:pic>
        <p:nvPicPr>
          <p:cNvPr id="1026" name="Picture 2" descr="http://tbn0.google.com/images?q=tbn:YJ63sP3sLSQG5M:http://www.bhargavaz.net/rashi/volc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57628"/>
            <a:ext cx="664373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Nitrogen cycle: what do you think it might mean?</a:t>
            </a:r>
          </a:p>
          <a:p>
            <a:r>
              <a:rPr lang="en-CA" b="1" u="sng" dirty="0" smtClean="0"/>
              <a:t>Nitrogen cycle is a cycle that involves the use and deposition of nitrogen in the earth. Like recycling.</a:t>
            </a:r>
          </a:p>
          <a:p>
            <a:r>
              <a:rPr lang="en-CA" dirty="0" smtClean="0">
                <a:solidFill>
                  <a:srgbClr val="00B0F0"/>
                </a:solidFill>
              </a:rPr>
              <a:t>Nitrogen</a:t>
            </a:r>
            <a:r>
              <a:rPr lang="en-CA" dirty="0" smtClean="0">
                <a:solidFill>
                  <a:srgbClr val="00B050"/>
                </a:solidFill>
              </a:rPr>
              <a:t> </a:t>
            </a:r>
            <a:r>
              <a:rPr lang="en-CA" dirty="0" smtClean="0">
                <a:solidFill>
                  <a:srgbClr val="00B0F0"/>
                </a:solidFill>
              </a:rPr>
              <a:t>fixation-</a:t>
            </a:r>
            <a:r>
              <a:rPr lang="en-CA" dirty="0" smtClean="0"/>
              <a:t> </a:t>
            </a:r>
            <a:r>
              <a:rPr lang="en-CA" b="1" u="sng" dirty="0" smtClean="0"/>
              <a:t>process in which nitrogen is “fixed” so it can be used </a:t>
            </a:r>
          </a:p>
          <a:p>
            <a:r>
              <a:rPr lang="en-CA" dirty="0" smtClean="0"/>
              <a:t>Fixed = combine with other elements.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Nitrogen Cycle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686056"/>
          </a:xfrm>
        </p:spPr>
        <p:txBody>
          <a:bodyPr/>
          <a:lstStyle/>
          <a:p>
            <a:r>
              <a:rPr lang="en-CA" dirty="0" smtClean="0"/>
              <a:t>Free nitrogen (N</a:t>
            </a:r>
            <a:r>
              <a:rPr lang="en-CA" baseline="-25000" dirty="0" smtClean="0"/>
              <a:t>2</a:t>
            </a:r>
            <a:r>
              <a:rPr lang="en-CA" dirty="0" smtClean="0"/>
              <a:t>) is absorbed into the ground where bacteria, in root nodules, will separate N</a:t>
            </a:r>
            <a:r>
              <a:rPr lang="en-CA" baseline="-25000" dirty="0" smtClean="0"/>
              <a:t>2 </a:t>
            </a:r>
            <a:r>
              <a:rPr lang="en-CA" dirty="0" smtClean="0"/>
              <a:t>so that it can combine with other elements.</a:t>
            </a:r>
          </a:p>
          <a:p>
            <a:r>
              <a:rPr lang="en-CA" b="1" u="sng" dirty="0" smtClean="0"/>
              <a:t>Lightning does this also</a:t>
            </a:r>
            <a:endParaRPr lang="en-CA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happens during nitrogen fixation?</a:t>
            </a:r>
            <a:endParaRPr lang="en-CA" dirty="0"/>
          </a:p>
        </p:txBody>
      </p:sp>
      <p:pic>
        <p:nvPicPr>
          <p:cNvPr id="18434" name="Picture 2" descr="http://www.ilankelman.org/disasterdeaths/light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8215370" cy="241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CA" b="1" u="sng" dirty="0" smtClean="0"/>
              <a:t>Nitrogen fixation</a:t>
            </a:r>
          </a:p>
          <a:p>
            <a:pPr marL="550926" indent="-514350">
              <a:buFont typeface="+mj-lt"/>
              <a:buAutoNum type="arabicPeriod"/>
            </a:pPr>
            <a:r>
              <a:rPr lang="en-CA" b="1" u="sng" dirty="0" smtClean="0"/>
              <a:t>Plants use product of nitrogen fixation</a:t>
            </a:r>
          </a:p>
          <a:p>
            <a:pPr marL="550926" indent="-514350">
              <a:buFont typeface="+mj-lt"/>
              <a:buAutoNum type="arabicPeriod"/>
            </a:pPr>
            <a:r>
              <a:rPr lang="en-CA" b="1" u="sng" dirty="0" smtClean="0"/>
              <a:t>Animals eat plants- </a:t>
            </a:r>
            <a:r>
              <a:rPr lang="en-CA" dirty="0" smtClean="0"/>
              <a:t>animals make more complex nitrogen compounds (proteins)</a:t>
            </a:r>
          </a:p>
          <a:p>
            <a:pPr marL="550926" indent="-514350">
              <a:buFont typeface="+mj-lt"/>
              <a:buAutoNum type="arabicPeriod"/>
            </a:pPr>
            <a:r>
              <a:rPr lang="en-CA" b="1" u="sng" dirty="0" smtClean="0"/>
              <a:t>Decomposers-</a:t>
            </a:r>
            <a:r>
              <a:rPr lang="en-CA" dirty="0" smtClean="0"/>
              <a:t> break down complex N.C. making simpler N.C. in the soil.</a:t>
            </a:r>
          </a:p>
          <a:p>
            <a:pPr marL="550926" indent="-514350">
              <a:buFont typeface="+mj-lt"/>
              <a:buAutoNum type="arabicPeriod"/>
            </a:pPr>
            <a:r>
              <a:rPr lang="en-CA" b="1" u="sng" dirty="0" smtClean="0"/>
              <a:t>Bacteria-</a:t>
            </a:r>
            <a:r>
              <a:rPr lang="en-CA" dirty="0" smtClean="0"/>
              <a:t> break down simpler N.C. into free nitrogen which is released back into the air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Nitrogen Cycle Steps: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329130"/>
          </a:xfrm>
        </p:spPr>
        <p:txBody>
          <a:bodyPr>
            <a:normAutofit/>
          </a:bodyPr>
          <a:lstStyle/>
          <a:p>
            <a:r>
              <a:rPr lang="en-CA" dirty="0" smtClean="0"/>
              <a:t>Varies from place to place</a:t>
            </a:r>
          </a:p>
          <a:p>
            <a:r>
              <a:rPr lang="en-CA" dirty="0" smtClean="0"/>
              <a:t>Some nitrogen is not available because it is found </a:t>
            </a:r>
            <a:r>
              <a:rPr lang="en-CA" b="1" u="sng" dirty="0" smtClean="0"/>
              <a:t>very deep in the soil </a:t>
            </a:r>
            <a:r>
              <a:rPr lang="en-CA" dirty="0" smtClean="0"/>
              <a:t>so that plants and animals cannot reach it.</a:t>
            </a:r>
          </a:p>
          <a:p>
            <a:r>
              <a:rPr lang="en-CA" dirty="0" smtClean="0"/>
              <a:t>Nitrogen is needed by plants; therefore, fertilizers are added or clover and alfalfa to fix more nitrogen</a:t>
            </a:r>
          </a:p>
          <a:p>
            <a:endParaRPr lang="en-CA" dirty="0" smtClean="0"/>
          </a:p>
          <a:p>
            <a:r>
              <a:rPr lang="en-CA" dirty="0" smtClean="0">
                <a:hlinkClick r:id="rId2" action="ppaction://hlinkfile"/>
              </a:rPr>
              <a:t>Video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Concentration of Nitrogen</a:t>
            </a:r>
            <a:endParaRPr lang="en-CA" dirty="0"/>
          </a:p>
        </p:txBody>
      </p:sp>
      <p:pic>
        <p:nvPicPr>
          <p:cNvPr id="21506" name="Picture 2" descr="http://upload.wikimedia.org/wikipedia/commons/thumb/0/05/Electron_shell_007_Nitrogen.svg/558px-Electron_shell_007_Nitrogen.svg.png"/>
          <p:cNvPicPr>
            <a:picLocks noChangeAspect="1" noChangeArrowheads="1"/>
          </p:cNvPicPr>
          <p:nvPr/>
        </p:nvPicPr>
        <p:blipFill>
          <a:blip r:embed="rId3" cstate="print"/>
          <a:srcRect t="32500" b="19999"/>
          <a:stretch>
            <a:fillRect/>
          </a:stretch>
        </p:blipFill>
        <p:spPr bwMode="auto">
          <a:xfrm>
            <a:off x="5214942" y="4357694"/>
            <a:ext cx="531495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CA" dirty="0" smtClean="0"/>
              <a:t>Definition- </a:t>
            </a:r>
            <a:r>
              <a:rPr lang="en-CA" b="1" u="sng" dirty="0" smtClean="0"/>
              <a:t>any change in the environment that produces a condition that is harmful to living things. </a:t>
            </a:r>
          </a:p>
          <a:p>
            <a:pPr lvl="1"/>
            <a:r>
              <a:rPr lang="en-CA" dirty="0" smtClean="0"/>
              <a:t>Examples:</a:t>
            </a:r>
          </a:p>
          <a:p>
            <a:pPr lvl="2"/>
            <a:r>
              <a:rPr lang="en-CA" b="1" u="sng" dirty="0" smtClean="0"/>
              <a:t>Car exhaust</a:t>
            </a:r>
          </a:p>
          <a:p>
            <a:pPr lvl="2"/>
            <a:r>
              <a:rPr lang="en-CA" b="1" u="sng" dirty="0" smtClean="0"/>
              <a:t>Forest Fires</a:t>
            </a:r>
          </a:p>
          <a:p>
            <a:pPr lvl="2"/>
            <a:r>
              <a:rPr lang="en-CA" b="1" u="sng" dirty="0" smtClean="0"/>
              <a:t>Anything else?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Pollution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10242" name="Picture 2" descr="http://www.electrical-res.com/EX/10-16-22/Obvious_water_pollu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124200" cy="4694393"/>
          </a:xfrm>
          <a:prstGeom prst="rect">
            <a:avLst/>
          </a:prstGeom>
          <a:noFill/>
        </p:spPr>
      </p:pic>
      <p:pic>
        <p:nvPicPr>
          <p:cNvPr id="10244" name="Picture 4" descr="http://myportfolio.usc.edu/enowak/air-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43641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642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Chapter One: Harmful and useful chemicals in the environment</vt:lpstr>
      <vt:lpstr>1.1 Chemicals in the Environment</vt:lpstr>
      <vt:lpstr>Harmful Chemicals</vt:lpstr>
      <vt:lpstr>Nitrogen Cycle</vt:lpstr>
      <vt:lpstr>PowerPoint Presentation</vt:lpstr>
      <vt:lpstr>What happens during nitrogen fixation?</vt:lpstr>
      <vt:lpstr>Nitrogen Cycle Steps:</vt:lpstr>
      <vt:lpstr>Concentration of Nitrogen</vt:lpstr>
      <vt:lpstr>Pollution</vt:lpstr>
      <vt:lpstr>Agriculture Activities </vt:lpstr>
      <vt:lpstr>Agriculture Activities con’t</vt:lpstr>
      <vt:lpstr>Solid Wastes</vt:lpstr>
      <vt:lpstr>Wastewater</vt:lpstr>
      <vt:lpstr>Fuel Combustion</vt:lpstr>
      <vt:lpstr>Industrial Processes</vt:lpstr>
      <vt:lpstr>C &amp; R p. 190</vt:lpstr>
    </vt:vector>
  </TitlesOfParts>
  <Company>Grande Prairie Catholic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Harmful and useful chemicals in the environment</dc:title>
  <dc:creator>Grande Prairie Catholic School District</dc:creator>
  <cp:lastModifiedBy>Staff</cp:lastModifiedBy>
  <cp:revision>16</cp:revision>
  <dcterms:created xsi:type="dcterms:W3CDTF">2009-11-06T03:11:11Z</dcterms:created>
  <dcterms:modified xsi:type="dcterms:W3CDTF">2011-11-16T16:33:40Z</dcterms:modified>
</cp:coreProperties>
</file>